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58" r:id="rId2"/>
    <p:sldId id="260" r:id="rId3"/>
    <p:sldId id="261" r:id="rId4"/>
    <p:sldId id="257" r:id="rId5"/>
    <p:sldId id="259" r:id="rId6"/>
    <p:sldId id="262" r:id="rId7"/>
    <p:sldId id="263" r:id="rId8"/>
    <p:sldId id="264" r:id="rId9"/>
    <p:sldId id="265" r:id="rId10"/>
    <p:sldId id="267" r:id="rId11"/>
    <p:sldId id="268" r:id="rId12"/>
    <p:sldId id="269" r:id="rId13"/>
    <p:sldId id="270" r:id="rId14"/>
    <p:sldId id="273" r:id="rId15"/>
    <p:sldId id="272" r:id="rId16"/>
    <p:sldId id="274" r:id="rId17"/>
    <p:sldId id="275" r:id="rId18"/>
    <p:sldId id="276" r:id="rId19"/>
    <p:sldId id="277" r:id="rId20"/>
    <p:sldId id="278" r:id="rId21"/>
    <p:sldId id="284" r:id="rId22"/>
    <p:sldId id="279" r:id="rId23"/>
    <p:sldId id="288" r:id="rId24"/>
    <p:sldId id="281" r:id="rId25"/>
    <p:sldId id="282" r:id="rId26"/>
    <p:sldId id="283" r:id="rId27"/>
    <p:sldId id="285" r:id="rId28"/>
    <p:sldId id="286"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5" d="100"/>
          <a:sy n="95" d="100"/>
        </p:scale>
        <p:origin x="2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909699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95688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6241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916453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61924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788848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99980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461537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719142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847658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03AE73-9AC7-4C37-86DF-5D3408FEA1C0}" type="datetimeFigureOut">
              <a:rPr lang="en-CA" smtClean="0"/>
              <a:t>2023-11-23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587162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03AE73-9AC7-4C37-86DF-5D3408FEA1C0}" type="datetimeFigureOut">
              <a:rPr lang="en-CA" smtClean="0"/>
              <a:t>2023-11-23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262371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03AE73-9AC7-4C37-86DF-5D3408FEA1C0}" type="datetimeFigureOut">
              <a:rPr lang="en-CA" smtClean="0"/>
              <a:t>2023-11-23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005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03AE73-9AC7-4C37-86DF-5D3408FEA1C0}" type="datetimeFigureOut">
              <a:rPr lang="en-CA" smtClean="0"/>
              <a:t>2023-11-23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167350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03AE73-9AC7-4C37-86DF-5D3408FEA1C0}" type="datetimeFigureOut">
              <a:rPr lang="en-CA" smtClean="0"/>
              <a:t>2023-11-23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6055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03AE73-9AC7-4C37-86DF-5D3408FEA1C0}" type="datetimeFigureOut">
              <a:rPr lang="en-CA" smtClean="0"/>
              <a:t>2023-11-23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531002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303AE73-9AC7-4C37-86DF-5D3408FEA1C0}" type="datetimeFigureOut">
              <a:rPr lang="en-CA" smtClean="0"/>
              <a:t>2023-11-23</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CCA0E50-24DB-4214-94B0-F42E88AEB310}" type="slidenum">
              <a:rPr lang="en-CA" smtClean="0"/>
              <a:t>‹#›</a:t>
            </a:fld>
            <a:endParaRPr lang="en-CA"/>
          </a:p>
        </p:txBody>
      </p:sp>
    </p:spTree>
    <p:extLst>
      <p:ext uri="{BB962C8B-B14F-4D97-AF65-F5344CB8AC3E}">
        <p14:creationId xmlns:p14="http://schemas.microsoft.com/office/powerpoint/2010/main" val="312100209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ublic.tableau.com/app/profile/clarajean.lugenge/viz/Project4Dashboard_17007012301040/Dashboard1" TargetMode="External"/><Relationship Id="rId2" Type="http://schemas.openxmlformats.org/officeDocument/2006/relationships/hyperlink" Target="https://public.tableau.com/app/profile/bilal.ismail/viz/projecct_4_dashboard/Dashboard2?publish=yes"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paultimothymooney/zillow-house-price-data" TargetMode="External"/><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hyperlink" Target="https://www.kaggle.com/blitzr/movehub-city-rankings" TargetMode="External"/><Relationship Id="rId4" Type="http://schemas.openxmlformats.org/officeDocument/2006/relationships/hyperlink" Target="https://www.census.gov/data/tables/time-series/demo/popest/2010s-total-cities-and-town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90E6-3DC6-003E-092C-3F772AE812EF}"/>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nSpc>
                <a:spcPct val="90000"/>
              </a:lnSpc>
            </a:pPr>
            <a:r>
              <a:rPr lang="en-US" sz="2300" dirty="0"/>
              <a:t>UNIVERSITY OF TORONTO</a:t>
            </a:r>
            <a:br>
              <a:rPr lang="en-US" sz="2300" dirty="0"/>
            </a:br>
            <a:r>
              <a:rPr lang="en-US" sz="2000" dirty="0"/>
              <a:t>DATA ANALYTICS BOOTCAMP</a:t>
            </a:r>
            <a:endParaRPr lang="en-US" sz="2300" dirty="0"/>
          </a:p>
        </p:txBody>
      </p:sp>
      <p:sp>
        <p:nvSpPr>
          <p:cNvPr id="34" name="TextBox 33">
            <a:extLst>
              <a:ext uri="{FF2B5EF4-FFF2-40B4-BE49-F238E27FC236}">
                <a16:creationId xmlns:a16="http://schemas.microsoft.com/office/drawing/2014/main" id="{4BE767AB-DA4A-5FEB-0502-A47DF453DA64}"/>
              </a:ext>
            </a:extLst>
          </p:cNvPr>
          <p:cNvSpPr txBox="1"/>
          <p:nvPr/>
        </p:nvSpPr>
        <p:spPr>
          <a:xfrm>
            <a:off x="5209563" y="2160589"/>
            <a:ext cx="4064439"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Final Project:</a:t>
            </a:r>
          </a:p>
          <a:p>
            <a:pPr>
              <a:spcBef>
                <a:spcPts val="1000"/>
              </a:spcBef>
              <a:buClr>
                <a:schemeClr val="accent1"/>
              </a:buClr>
              <a:buSzPct val="80000"/>
              <a:buFont typeface="Wingdings 3" charset="2"/>
              <a:buChar char=""/>
            </a:pPr>
            <a:r>
              <a:rPr lang="en-US">
                <a:solidFill>
                  <a:schemeClr val="tx1">
                    <a:lumMod val="75000"/>
                    <a:lumOff val="25000"/>
                  </a:schemeClr>
                </a:solidFill>
              </a:rPr>
              <a:t>HOUSING PRICE PREDICTION IN TEXAS</a:t>
            </a:r>
          </a:p>
        </p:txBody>
      </p:sp>
      <p:pic>
        <p:nvPicPr>
          <p:cNvPr id="49" name="Picture 48" descr="Illuminated San Francisco City Hall">
            <a:extLst>
              <a:ext uri="{FF2B5EF4-FFF2-40B4-BE49-F238E27FC236}">
                <a16:creationId xmlns:a16="http://schemas.microsoft.com/office/drawing/2014/main" id="{01E4B643-6F8D-1AF8-2FB5-220489218CBB}"/>
              </a:ext>
            </a:extLst>
          </p:cNvPr>
          <p:cNvPicPr>
            <a:picLocks noChangeAspect="1"/>
          </p:cNvPicPr>
          <p:nvPr/>
        </p:nvPicPr>
        <p:blipFill rotWithShape="1">
          <a:blip r:embed="rId2"/>
          <a:srcRect l="19458" r="2803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35985149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6B2635C-6092-0A7F-1557-E07B1300FE53}"/>
              </a:ext>
            </a:extLst>
          </p:cNvPr>
          <p:cNvPicPr>
            <a:picLocks noChangeAspect="1"/>
          </p:cNvPicPr>
          <p:nvPr/>
        </p:nvPicPr>
        <p:blipFill rotWithShape="1">
          <a:blip r:embed="rId2"/>
          <a:srcRect t="1121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08E84340-00A2-3464-9B37-A68B823AC5F0}"/>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DATABASE</a:t>
            </a:r>
          </a:p>
        </p:txBody>
      </p:sp>
    </p:spTree>
    <p:extLst>
      <p:ext uri="{BB962C8B-B14F-4D97-AF65-F5344CB8AC3E}">
        <p14:creationId xmlns:p14="http://schemas.microsoft.com/office/powerpoint/2010/main" val="2732538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AFAF0D8-4FAD-32BB-877A-F9F3877DC58B}"/>
              </a:ext>
            </a:extLst>
          </p:cNvPr>
          <p:cNvPicPr>
            <a:picLocks noChangeAspect="1"/>
          </p:cNvPicPr>
          <p:nvPr/>
        </p:nvPicPr>
        <p:blipFill rotWithShape="1">
          <a:blip r:embed="rId2"/>
          <a:srcRect l="9004" r="9004"/>
          <a:stretch/>
        </p:blipFill>
        <p:spPr>
          <a:xfrm>
            <a:off x="20" y="10"/>
            <a:ext cx="7497313" cy="6857990"/>
          </a:xfrm>
          <a:prstGeom prst="rect">
            <a:avLst/>
          </a:prstGeom>
        </p:spPr>
      </p:pic>
      <p:sp>
        <p:nvSpPr>
          <p:cNvPr id="2" name="Title 1">
            <a:extLst>
              <a:ext uri="{FF2B5EF4-FFF2-40B4-BE49-F238E27FC236}">
                <a16:creationId xmlns:a16="http://schemas.microsoft.com/office/drawing/2014/main" id="{6EF20755-D89C-0A2B-EA48-4AFD9678497D}"/>
              </a:ext>
            </a:extLst>
          </p:cNvPr>
          <p:cNvSpPr>
            <a:spLocks noGrp="1"/>
          </p:cNvSpPr>
          <p:nvPr>
            <p:ph type="title"/>
          </p:nvPr>
        </p:nvSpPr>
        <p:spPr>
          <a:xfrm>
            <a:off x="534955" y="2768082"/>
            <a:ext cx="4590661" cy="1256522"/>
          </a:xfrm>
        </p:spPr>
        <p:txBody>
          <a:bodyPr vert="horz" lIns="91440" tIns="45720" rIns="91440" bIns="45720" rtlCol="0" anchor="b">
            <a:normAutofit/>
          </a:bodyPr>
          <a:lstStyle/>
          <a:p>
            <a:r>
              <a:rPr lang="en-US" sz="3200" dirty="0"/>
              <a:t>DATABASE PROCESS</a:t>
            </a:r>
          </a:p>
        </p:txBody>
      </p:sp>
      <p:pic>
        <p:nvPicPr>
          <p:cNvPr id="4" name="Content Placeholder 14" descr="A screenshot of a computer&#10;&#10;Description automatically generated">
            <a:extLst>
              <a:ext uri="{FF2B5EF4-FFF2-40B4-BE49-F238E27FC236}">
                <a16:creationId xmlns:a16="http://schemas.microsoft.com/office/drawing/2014/main" id="{2295C895-F749-80F2-C77B-0127360624A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487" r="3" b="38803"/>
          <a:stretch/>
        </p:blipFill>
        <p:spPr>
          <a:xfrm>
            <a:off x="7497330" y="10"/>
            <a:ext cx="4694666" cy="2285990"/>
          </a:xfrm>
          <a:prstGeom prst="rect">
            <a:avLst/>
          </a:prstGeom>
        </p:spPr>
      </p:pic>
      <p:pic>
        <p:nvPicPr>
          <p:cNvPr id="6" name="Google Shape;273;ga479f66027_0_1">
            <a:extLst>
              <a:ext uri="{FF2B5EF4-FFF2-40B4-BE49-F238E27FC236}">
                <a16:creationId xmlns:a16="http://schemas.microsoft.com/office/drawing/2014/main" id="{133E9A00-4E58-8F2D-604D-0E7C91E3B4D1}"/>
              </a:ext>
            </a:extLst>
          </p:cNvPr>
          <p:cNvPicPr preferRelativeResize="0"/>
          <p:nvPr/>
        </p:nvPicPr>
        <p:blipFill rotWithShape="1">
          <a:blip r:embed="rId4"/>
          <a:srcRect l="4501" r="2375"/>
          <a:stretch/>
        </p:blipFill>
        <p:spPr>
          <a:xfrm>
            <a:off x="7501131" y="2286000"/>
            <a:ext cx="4694665" cy="2286000"/>
          </a:xfrm>
          <a:prstGeom prst="rect">
            <a:avLst/>
          </a:prstGeom>
          <a:noFill/>
        </p:spPr>
      </p:pic>
      <p:pic>
        <p:nvPicPr>
          <p:cNvPr id="7" name="Google Shape;274;ga479f66027_0_1">
            <a:extLst>
              <a:ext uri="{FF2B5EF4-FFF2-40B4-BE49-F238E27FC236}">
                <a16:creationId xmlns:a16="http://schemas.microsoft.com/office/drawing/2014/main" id="{EF3604F5-B94F-9B0A-AB55-5DA452D6F8DC}"/>
              </a:ext>
            </a:extLst>
          </p:cNvPr>
          <p:cNvPicPr preferRelativeResize="0"/>
          <p:nvPr/>
        </p:nvPicPr>
        <p:blipFill rotWithShape="1">
          <a:blip r:embed="rId5"/>
          <a:srcRect t="11037" r="3" b="2233"/>
          <a:stretch/>
        </p:blipFill>
        <p:spPr>
          <a:xfrm>
            <a:off x="7501128" y="4572000"/>
            <a:ext cx="4690872" cy="2286000"/>
          </a:xfrm>
          <a:prstGeom prst="rect">
            <a:avLst/>
          </a:prstGeom>
          <a:noFill/>
        </p:spPr>
      </p:pic>
      <p:sp>
        <p:nvSpPr>
          <p:cNvPr id="10" name="TextBox 9">
            <a:extLst>
              <a:ext uri="{FF2B5EF4-FFF2-40B4-BE49-F238E27FC236}">
                <a16:creationId xmlns:a16="http://schemas.microsoft.com/office/drawing/2014/main" id="{413585D0-D055-35A1-B8A1-0B3C2EF5A105}"/>
              </a:ext>
            </a:extLst>
          </p:cNvPr>
          <p:cNvSpPr txBox="1"/>
          <p:nvPr/>
        </p:nvSpPr>
        <p:spPr>
          <a:xfrm>
            <a:off x="96025" y="5269706"/>
            <a:ext cx="7554332" cy="392159"/>
          </a:xfrm>
          <a:prstGeom prst="rect">
            <a:avLst/>
          </a:prstGeom>
          <a:noFill/>
        </p:spPr>
        <p:txBody>
          <a:bodyPr wrap="square">
            <a:spAutoFit/>
          </a:bodyPr>
          <a:lstStyle/>
          <a:p>
            <a:pPr marL="0" lvl="0" indent="0" algn="l" rtl="0">
              <a:lnSpc>
                <a:spcPct val="115000"/>
              </a:lnSpc>
              <a:spcBef>
                <a:spcPts val="0"/>
              </a:spcBef>
              <a:spcAft>
                <a:spcPts val="0"/>
              </a:spcAft>
              <a:buClr>
                <a:schemeClr val="dk1"/>
              </a:buClr>
              <a:buSzPts val="1100"/>
              <a:buFont typeface="Arial"/>
              <a:buNone/>
            </a:pPr>
            <a:r>
              <a:rPr lang="en-US" sz="1800" dirty="0">
                <a:solidFill>
                  <a:schemeClr val="bg1"/>
                </a:solidFill>
                <a:latin typeface="Twentieth Century"/>
                <a:ea typeface="Twentieth Century"/>
                <a:cs typeface="Twentieth Century"/>
                <a:sym typeface="Twentieth Century"/>
              </a:rPr>
              <a:t>Used </a:t>
            </a:r>
            <a:r>
              <a:rPr lang="en-US" dirty="0">
                <a:solidFill>
                  <a:schemeClr val="bg1"/>
                </a:solidFill>
                <a:latin typeface="Twentieth Century"/>
                <a:ea typeface="Twentieth Century"/>
                <a:cs typeface="Twentieth Century"/>
                <a:sym typeface="Twentieth Century"/>
              </a:rPr>
              <a:t>P</a:t>
            </a:r>
            <a:r>
              <a:rPr lang="en-US" sz="1800" dirty="0">
                <a:solidFill>
                  <a:schemeClr val="bg1"/>
                </a:solidFill>
                <a:latin typeface="Twentieth Century"/>
                <a:ea typeface="Twentieth Century"/>
                <a:cs typeface="Twentieth Century"/>
                <a:sym typeface="Twentieth Century"/>
              </a:rPr>
              <a:t>ostgres by way of </a:t>
            </a:r>
            <a:r>
              <a:rPr lang="en-US" dirty="0" err="1">
                <a:solidFill>
                  <a:schemeClr val="bg1"/>
                </a:solidFill>
                <a:latin typeface="Twentieth Century"/>
                <a:ea typeface="Twentieth Century"/>
                <a:cs typeface="Twentieth Century"/>
                <a:sym typeface="Twentieth Century"/>
              </a:rPr>
              <a:t>P</a:t>
            </a:r>
            <a:r>
              <a:rPr lang="en-US" sz="1800" dirty="0" err="1">
                <a:solidFill>
                  <a:schemeClr val="bg1"/>
                </a:solidFill>
                <a:latin typeface="Twentieth Century"/>
                <a:ea typeface="Twentieth Century"/>
                <a:cs typeface="Twentieth Century"/>
                <a:sym typeface="Twentieth Century"/>
              </a:rPr>
              <a:t>gAdmin</a:t>
            </a:r>
            <a:r>
              <a:rPr lang="en-US" sz="1800" dirty="0">
                <a:solidFill>
                  <a:schemeClr val="bg1"/>
                </a:solidFill>
                <a:latin typeface="Twentieth Century"/>
                <a:ea typeface="Twentieth Century"/>
                <a:cs typeface="Twentieth Century"/>
                <a:sym typeface="Twentieth Century"/>
              </a:rPr>
              <a:t> as our database to house the tables of data</a:t>
            </a:r>
          </a:p>
        </p:txBody>
      </p:sp>
      <p:sp>
        <p:nvSpPr>
          <p:cNvPr id="12" name="TextBox 11">
            <a:extLst>
              <a:ext uri="{FF2B5EF4-FFF2-40B4-BE49-F238E27FC236}">
                <a16:creationId xmlns:a16="http://schemas.microsoft.com/office/drawing/2014/main" id="{CCAA815D-7BF8-ACF1-451B-73F9AE4A2042}"/>
              </a:ext>
            </a:extLst>
          </p:cNvPr>
          <p:cNvSpPr txBox="1"/>
          <p:nvPr/>
        </p:nvSpPr>
        <p:spPr>
          <a:xfrm>
            <a:off x="149402" y="5708253"/>
            <a:ext cx="6153150" cy="392159"/>
          </a:xfrm>
          <a:prstGeom prst="rect">
            <a:avLst/>
          </a:prstGeom>
          <a:noFill/>
        </p:spPr>
        <p:txBody>
          <a:bodyPr wrap="square">
            <a:spAutoFit/>
          </a:bodyPr>
          <a:lstStyle/>
          <a:p>
            <a:pPr marL="0" lvl="0" indent="0" algn="l" rtl="0">
              <a:lnSpc>
                <a:spcPct val="115000"/>
              </a:lnSpc>
              <a:spcBef>
                <a:spcPts val="0"/>
              </a:spcBef>
              <a:spcAft>
                <a:spcPts val="0"/>
              </a:spcAft>
              <a:buNone/>
            </a:pPr>
            <a:r>
              <a:rPr lang="en-US" sz="1800" dirty="0">
                <a:solidFill>
                  <a:schemeClr val="bg1"/>
                </a:solidFill>
                <a:latin typeface="Twentieth Century"/>
                <a:ea typeface="Twentieth Century"/>
                <a:cs typeface="Twentieth Century"/>
                <a:sym typeface="Twentieth Century"/>
              </a:rPr>
              <a:t>AWS Relation </a:t>
            </a:r>
            <a:r>
              <a:rPr lang="en-US" dirty="0">
                <a:solidFill>
                  <a:schemeClr val="bg1"/>
                </a:solidFill>
                <a:latin typeface="Twentieth Century"/>
                <a:ea typeface="Twentieth Century"/>
                <a:cs typeface="Twentieth Century"/>
                <a:sym typeface="Twentieth Century"/>
              </a:rPr>
              <a:t>Database Service</a:t>
            </a:r>
            <a:r>
              <a:rPr lang="en-US" sz="1800" dirty="0">
                <a:solidFill>
                  <a:schemeClr val="bg1"/>
                </a:solidFill>
                <a:latin typeface="Twentieth Century"/>
                <a:ea typeface="Twentieth Century"/>
                <a:cs typeface="Twentieth Century"/>
                <a:sym typeface="Twentieth Century"/>
              </a:rPr>
              <a:t> for access by multiple users</a:t>
            </a:r>
          </a:p>
        </p:txBody>
      </p:sp>
    </p:spTree>
    <p:extLst>
      <p:ext uri="{BB962C8B-B14F-4D97-AF65-F5344CB8AC3E}">
        <p14:creationId xmlns:p14="http://schemas.microsoft.com/office/powerpoint/2010/main" val="21203528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pic>
        <p:nvPicPr>
          <p:cNvPr id="5" name="Content Placeholder 4" descr="Abstract background of data">
            <a:extLst>
              <a:ext uri="{FF2B5EF4-FFF2-40B4-BE49-F238E27FC236}">
                <a16:creationId xmlns:a16="http://schemas.microsoft.com/office/drawing/2014/main" id="{0C80B0CD-61E1-AA1D-D5D0-9ACC4933CC30}"/>
              </a:ext>
            </a:extLst>
          </p:cNvPr>
          <p:cNvPicPr>
            <a:picLocks noGrp="1" noChangeAspect="1"/>
          </p:cNvPicPr>
          <p:nvPr>
            <p:ph idx="1"/>
          </p:nvPr>
        </p:nvPicPr>
        <p:blipFill rotWithShape="1">
          <a:blip r:embed="rId2"/>
          <a:srcRect l="9091" t="2476" b="6615"/>
          <a:stretch/>
        </p:blipFill>
        <p:spPr>
          <a:xfrm>
            <a:off x="1" y="10"/>
            <a:ext cx="12191999" cy="6857990"/>
          </a:xfrm>
          <a:prstGeom prst="rect">
            <a:avLst/>
          </a:prstGeom>
        </p:spPr>
      </p:pic>
      <p:sp>
        <p:nvSpPr>
          <p:cNvPr id="22" name="Isosceles Triangle 21">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Parallelogram 23">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2"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4" name="Isosceles Triangle 33">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C5FD8E6C-5270-D2B6-9ACA-E85C96C2D9D1}"/>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r>
              <a:rPr lang="en-US" sz="5400"/>
              <a:t>MACHINE LEARNING</a:t>
            </a:r>
          </a:p>
        </p:txBody>
      </p:sp>
      <p:sp>
        <p:nvSpPr>
          <p:cNvPr id="36"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8"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0"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2" name="Isosceles Triangle 41">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4038939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37D6-B0C4-326B-1527-CF776676CD5D}"/>
              </a:ext>
            </a:extLst>
          </p:cNvPr>
          <p:cNvSpPr>
            <a:spLocks noGrp="1"/>
          </p:cNvSpPr>
          <p:nvPr>
            <p:ph type="title"/>
          </p:nvPr>
        </p:nvSpPr>
        <p:spPr>
          <a:xfrm>
            <a:off x="5519451" y="419894"/>
            <a:ext cx="5787314" cy="1320800"/>
          </a:xfrm>
        </p:spPr>
        <p:txBody>
          <a:bodyPr>
            <a:normAutofit/>
          </a:bodyPr>
          <a:lstStyle/>
          <a:p>
            <a:r>
              <a:rPr lang="en-US" sz="3300" dirty="0"/>
              <a:t>PRELIMINARY DATA PREPROCESSING</a:t>
            </a:r>
            <a:endParaRPr lang="en-CA" sz="3300" dirty="0"/>
          </a:p>
        </p:txBody>
      </p:sp>
      <p:sp>
        <p:nvSpPr>
          <p:cNvPr id="3" name="Content Placeholder 2">
            <a:extLst>
              <a:ext uri="{FF2B5EF4-FFF2-40B4-BE49-F238E27FC236}">
                <a16:creationId xmlns:a16="http://schemas.microsoft.com/office/drawing/2014/main" id="{E7CD2F62-9ED3-892C-40EB-865CB3D2D2ED}"/>
              </a:ext>
            </a:extLst>
          </p:cNvPr>
          <p:cNvSpPr>
            <a:spLocks noGrp="1"/>
          </p:cNvSpPr>
          <p:nvPr>
            <p:ph idx="1"/>
          </p:nvPr>
        </p:nvSpPr>
        <p:spPr>
          <a:xfrm>
            <a:off x="5209563" y="2160589"/>
            <a:ext cx="4064439" cy="3880773"/>
          </a:xfrm>
        </p:spPr>
        <p:txBody>
          <a:bodyPr>
            <a:normAutofit/>
          </a:bodyPr>
          <a:lstStyle/>
          <a:p>
            <a:r>
              <a:rPr lang="en-US" dirty="0"/>
              <a:t>Check data types for all columns in all housing prices dataset</a:t>
            </a:r>
          </a:p>
          <a:p>
            <a:endParaRPr lang="en-US" dirty="0"/>
          </a:p>
          <a:p>
            <a:r>
              <a:rPr lang="en-US" dirty="0"/>
              <a:t>Data set included zip code, population, average bedroom number, average bathroom numbers, average living space, average land space, average year build, prices with the steps of month from 2015 to 2023. </a:t>
            </a:r>
            <a:endParaRPr lang="en-CA" dirty="0"/>
          </a:p>
        </p:txBody>
      </p:sp>
      <p:pic>
        <p:nvPicPr>
          <p:cNvPr id="5" name="Picture 4" descr="Navigational compass on a blue background">
            <a:extLst>
              <a:ext uri="{FF2B5EF4-FFF2-40B4-BE49-F238E27FC236}">
                <a16:creationId xmlns:a16="http://schemas.microsoft.com/office/drawing/2014/main" id="{EE2D3762-5286-6013-CB75-236E6B086F2F}"/>
              </a:ext>
            </a:extLst>
          </p:cNvPr>
          <p:cNvPicPr>
            <a:picLocks noChangeAspect="1"/>
          </p:cNvPicPr>
          <p:nvPr/>
        </p:nvPicPr>
        <p:blipFill rotWithShape="1">
          <a:blip r:embed="rId2"/>
          <a:srcRect l="38737" r="7180"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Rectangle 1">
            <a:extLst>
              <a:ext uri="{FF2B5EF4-FFF2-40B4-BE49-F238E27FC236}">
                <a16:creationId xmlns:a16="http://schemas.microsoft.com/office/drawing/2014/main" id="{2961A1A2-6A4A-F072-ECF7-C5EACA70A63B}"/>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'zipcode', 'latitude', 'longitude', 'state', 'population', 'bedroom_number', 'bathroom_number', 'living_space', 'land_space', 'year_built', '2015', '2016', '2017', '2018', '2019', '2020', '2021', '2022', '2023', 'net_income', '2024'</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Google Shape;303;ga0b92bb7ca_0_286">
            <a:extLst>
              <a:ext uri="{FF2B5EF4-FFF2-40B4-BE49-F238E27FC236}">
                <a16:creationId xmlns:a16="http://schemas.microsoft.com/office/drawing/2014/main" id="{0E103218-CB51-3517-E6AC-E7E92E381144}"/>
              </a:ext>
            </a:extLst>
          </p:cNvPr>
          <p:cNvSpPr/>
          <p:nvPr/>
        </p:nvSpPr>
        <p:spPr>
          <a:xfrm>
            <a:off x="8726548" y="2737799"/>
            <a:ext cx="691200" cy="6912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1715573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834A-750C-841C-A05C-9CE9A4F4B709}"/>
              </a:ext>
            </a:extLst>
          </p:cNvPr>
          <p:cNvSpPr>
            <a:spLocks noGrp="1"/>
          </p:cNvSpPr>
          <p:nvPr>
            <p:ph type="title"/>
          </p:nvPr>
        </p:nvSpPr>
        <p:spPr>
          <a:xfrm>
            <a:off x="5536734" y="609600"/>
            <a:ext cx="3737268" cy="1320800"/>
          </a:xfrm>
        </p:spPr>
        <p:txBody>
          <a:bodyPr>
            <a:normAutofit/>
          </a:bodyPr>
          <a:lstStyle/>
          <a:p>
            <a:pPr>
              <a:lnSpc>
                <a:spcPct val="90000"/>
              </a:lnSpc>
            </a:pPr>
            <a:r>
              <a:rPr lang="en-US" sz="2800" dirty="0"/>
              <a:t>PRELIMINARY FEATURE ENGINEERING &amp; SELECTION </a:t>
            </a:r>
            <a:endParaRPr lang="en-CA" sz="2800" dirty="0"/>
          </a:p>
        </p:txBody>
      </p:sp>
      <p:sp>
        <p:nvSpPr>
          <p:cNvPr id="3" name="Content Placeholder 2">
            <a:extLst>
              <a:ext uri="{FF2B5EF4-FFF2-40B4-BE49-F238E27FC236}">
                <a16:creationId xmlns:a16="http://schemas.microsoft.com/office/drawing/2014/main" id="{F280A11D-103B-814D-303F-EA9C3A43D357}"/>
              </a:ext>
            </a:extLst>
          </p:cNvPr>
          <p:cNvSpPr>
            <a:spLocks noGrp="1"/>
          </p:cNvSpPr>
          <p:nvPr>
            <p:ph idx="1"/>
          </p:nvPr>
        </p:nvSpPr>
        <p:spPr>
          <a:xfrm>
            <a:off x="5209563" y="2160589"/>
            <a:ext cx="4064439" cy="3880773"/>
          </a:xfrm>
        </p:spPr>
        <p:txBody>
          <a:bodyPr>
            <a:normAutofit/>
          </a:bodyPr>
          <a:lstStyle/>
          <a:p>
            <a:r>
              <a:rPr lang="en-US" b="0" i="0" dirty="0">
                <a:solidFill>
                  <a:schemeClr val="tx1"/>
                </a:solidFill>
                <a:effectLst/>
                <a:latin typeface="Söhne"/>
              </a:rPr>
              <a:t>We have identified several features that could potentially be relevant for a machine learning prediction task related to real estate or property-related analysis. Each of these features provides different types of information that can be useful for making predictions or gaining insights. </a:t>
            </a:r>
            <a:endParaRPr lang="en-CA" dirty="0">
              <a:solidFill>
                <a:schemeClr val="tx1"/>
              </a:solidFill>
            </a:endParaRPr>
          </a:p>
        </p:txBody>
      </p:sp>
      <p:pic>
        <p:nvPicPr>
          <p:cNvPr id="5" name="Picture 4" descr="Three arrows on bullseye">
            <a:extLst>
              <a:ext uri="{FF2B5EF4-FFF2-40B4-BE49-F238E27FC236}">
                <a16:creationId xmlns:a16="http://schemas.microsoft.com/office/drawing/2014/main" id="{E80EB03E-5ED9-562A-948E-FF14AB6C112A}"/>
              </a:ext>
            </a:extLst>
          </p:cNvPr>
          <p:cNvPicPr>
            <a:picLocks noChangeAspect="1"/>
          </p:cNvPicPr>
          <p:nvPr/>
        </p:nvPicPr>
        <p:blipFill rotWithShape="1">
          <a:blip r:embed="rId2"/>
          <a:srcRect l="7563" r="4091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16852609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CA1D-4525-AAC4-2D38-5DB6EBD7A0D7}"/>
              </a:ext>
            </a:extLst>
          </p:cNvPr>
          <p:cNvSpPr>
            <a:spLocks noGrp="1"/>
          </p:cNvSpPr>
          <p:nvPr>
            <p:ph type="title"/>
          </p:nvPr>
        </p:nvSpPr>
        <p:spPr>
          <a:xfrm>
            <a:off x="5536734" y="609600"/>
            <a:ext cx="3737268" cy="734351"/>
          </a:xfrm>
        </p:spPr>
        <p:txBody>
          <a:bodyPr>
            <a:normAutofit/>
          </a:bodyPr>
          <a:lstStyle/>
          <a:p>
            <a:r>
              <a:rPr lang="en-US" dirty="0"/>
              <a:t>Features</a:t>
            </a:r>
            <a:endParaRPr lang="en-CA" dirty="0"/>
          </a:p>
        </p:txBody>
      </p:sp>
      <p:sp>
        <p:nvSpPr>
          <p:cNvPr id="3" name="Content Placeholder 2">
            <a:extLst>
              <a:ext uri="{FF2B5EF4-FFF2-40B4-BE49-F238E27FC236}">
                <a16:creationId xmlns:a16="http://schemas.microsoft.com/office/drawing/2014/main" id="{64BD7B08-24FB-DFDF-C869-8EEB9F451D98}"/>
              </a:ext>
            </a:extLst>
          </p:cNvPr>
          <p:cNvSpPr>
            <a:spLocks noGrp="1"/>
          </p:cNvSpPr>
          <p:nvPr>
            <p:ph idx="1"/>
          </p:nvPr>
        </p:nvSpPr>
        <p:spPr>
          <a:xfrm>
            <a:off x="5211638" y="1566197"/>
            <a:ext cx="2807386" cy="5161352"/>
          </a:xfrm>
        </p:spPr>
        <p:txBody>
          <a:bodyPr>
            <a:normAutofit fontScale="77500" lnSpcReduction="20000"/>
          </a:bodyPr>
          <a:lstStyle/>
          <a:p>
            <a:pPr algn="l">
              <a:buFont typeface="+mj-lt"/>
              <a:buAutoNum type="arabicPeriod"/>
            </a:pPr>
            <a:r>
              <a:rPr lang="en-US" b="1" i="0" dirty="0">
                <a:effectLst/>
                <a:latin typeface="Söhne"/>
              </a:rPr>
              <a:t>Zip Code for Taxes:</a:t>
            </a:r>
            <a:endParaRPr lang="en-US" b="0" i="0" dirty="0">
              <a:effectLst/>
              <a:latin typeface="Söhne"/>
            </a:endParaRPr>
          </a:p>
          <a:p>
            <a:pPr marL="742950" lvl="1" indent="-285750" algn="l">
              <a:buFont typeface="+mj-lt"/>
              <a:buAutoNum type="arabicPeriod"/>
            </a:pPr>
            <a:r>
              <a:rPr lang="en-US" b="0" i="0" dirty="0">
                <a:effectLst/>
                <a:latin typeface="Söhne"/>
              </a:rPr>
              <a:t>This feature could be important for understanding the geographical location of properties and might have implications for tax rates.</a:t>
            </a:r>
          </a:p>
          <a:p>
            <a:pPr algn="l">
              <a:buFont typeface="+mj-lt"/>
              <a:buAutoNum type="arabicPeriod"/>
            </a:pPr>
            <a:r>
              <a:rPr lang="en-US" b="1" i="0" dirty="0">
                <a:effectLst/>
                <a:latin typeface="Söhne"/>
              </a:rPr>
              <a:t>Population for Each Zip Code:</a:t>
            </a:r>
            <a:endParaRPr lang="en-US" b="0" i="0" dirty="0">
              <a:effectLst/>
              <a:latin typeface="Söhne"/>
            </a:endParaRPr>
          </a:p>
          <a:p>
            <a:pPr marL="742950" lvl="1" indent="-285750" algn="l">
              <a:buFont typeface="+mj-lt"/>
              <a:buAutoNum type="arabicPeriod"/>
            </a:pPr>
            <a:r>
              <a:rPr lang="en-US" b="0" i="0" dirty="0">
                <a:effectLst/>
                <a:latin typeface="Söhne"/>
              </a:rPr>
              <a:t>Population data can give you insights into the density of an area, which might be relevant for predicting property demand or value.</a:t>
            </a:r>
          </a:p>
          <a:p>
            <a:pPr algn="l">
              <a:buFont typeface="+mj-lt"/>
              <a:buAutoNum type="arabicPeriod"/>
            </a:pPr>
            <a:r>
              <a:rPr lang="en-US" b="1" i="0" dirty="0">
                <a:effectLst/>
                <a:latin typeface="Söhne"/>
              </a:rPr>
              <a:t>Average Income:</a:t>
            </a:r>
            <a:endParaRPr lang="en-US" b="0" i="0" dirty="0">
              <a:effectLst/>
              <a:latin typeface="Söhne"/>
            </a:endParaRPr>
          </a:p>
          <a:p>
            <a:pPr marL="742950" lvl="1" indent="-285750" algn="l">
              <a:buFont typeface="+mj-lt"/>
              <a:buAutoNum type="arabicPeriod"/>
            </a:pPr>
            <a:r>
              <a:rPr lang="en-US" b="0" i="0" dirty="0">
                <a:effectLst/>
                <a:latin typeface="Söhne"/>
              </a:rPr>
              <a:t>Average income is a key socioeconomic factor that can influence the affordability of properties in a given area.</a:t>
            </a:r>
          </a:p>
          <a:p>
            <a:pPr algn="l">
              <a:buFont typeface="+mj-lt"/>
              <a:buAutoNum type="arabicPeriod"/>
            </a:pPr>
            <a:r>
              <a:rPr lang="en-US" b="1" i="0" dirty="0">
                <a:effectLst/>
                <a:latin typeface="Söhne"/>
              </a:rPr>
              <a:t>Average Bedroom Number:</a:t>
            </a:r>
            <a:endParaRPr lang="en-US" b="0" i="0" dirty="0">
              <a:effectLst/>
              <a:latin typeface="Söhne"/>
            </a:endParaRPr>
          </a:p>
          <a:p>
            <a:pPr marL="742950" lvl="1" indent="-285750" algn="l">
              <a:buFont typeface="+mj-lt"/>
              <a:buAutoNum type="arabicPeriod"/>
            </a:pPr>
            <a:r>
              <a:rPr lang="en-US" b="0" i="0" dirty="0">
                <a:effectLst/>
                <a:latin typeface="Söhne"/>
              </a:rPr>
              <a:t>The number of bedrooms in a property is a fundamental characteristic that often correlates with property size and family needs.</a:t>
            </a:r>
          </a:p>
          <a:p>
            <a:endParaRPr lang="en-CA" dirty="0"/>
          </a:p>
        </p:txBody>
      </p:sp>
      <p:pic>
        <p:nvPicPr>
          <p:cNvPr id="27" name="Picture 26" descr="Top view of a circular staircase">
            <a:extLst>
              <a:ext uri="{FF2B5EF4-FFF2-40B4-BE49-F238E27FC236}">
                <a16:creationId xmlns:a16="http://schemas.microsoft.com/office/drawing/2014/main" id="{99635021-324F-E087-E932-9827D3720A05}"/>
              </a:ext>
            </a:extLst>
          </p:cNvPr>
          <p:cNvPicPr>
            <a:picLocks noChangeAspect="1"/>
          </p:cNvPicPr>
          <p:nvPr/>
        </p:nvPicPr>
        <p:blipFill rotWithShape="1">
          <a:blip r:embed="rId2"/>
          <a:srcRect r="47489"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 name="TextBox 5">
            <a:extLst>
              <a:ext uri="{FF2B5EF4-FFF2-40B4-BE49-F238E27FC236}">
                <a16:creationId xmlns:a16="http://schemas.microsoft.com/office/drawing/2014/main" id="{D8E1F289-0839-271A-3960-DF33940B8D17}"/>
              </a:ext>
            </a:extLst>
          </p:cNvPr>
          <p:cNvSpPr txBox="1"/>
          <p:nvPr/>
        </p:nvSpPr>
        <p:spPr>
          <a:xfrm>
            <a:off x="8182226" y="976775"/>
            <a:ext cx="3573358" cy="5478423"/>
          </a:xfrm>
          <a:prstGeom prst="rect">
            <a:avLst/>
          </a:prstGeom>
          <a:noFill/>
        </p:spPr>
        <p:txBody>
          <a:bodyPr wrap="square">
            <a:spAutoFit/>
          </a:bodyPr>
          <a:lstStyle/>
          <a:p>
            <a:pPr algn="l"/>
            <a:r>
              <a:rPr lang="en-US" sz="1400" b="1" i="0" dirty="0">
                <a:effectLst/>
                <a:latin typeface="Söhne"/>
              </a:rPr>
              <a:t>5.Average Bathroom Number:</a:t>
            </a:r>
            <a:endParaRPr lang="en-US" sz="1400" b="0" i="0" dirty="0">
              <a:effectLst/>
              <a:latin typeface="Söhne"/>
            </a:endParaRPr>
          </a:p>
          <a:p>
            <a:pPr marL="742950" lvl="1" indent="-285750" algn="l">
              <a:buFont typeface="+mj-lt"/>
              <a:buAutoNum type="arabicPeriod"/>
            </a:pPr>
            <a:r>
              <a:rPr lang="en-US" sz="1400" b="0" i="0" dirty="0">
                <a:effectLst/>
                <a:latin typeface="Söhne"/>
              </a:rPr>
              <a:t>Similar to bedrooms, the number of bathrooms is a significant factor in property valuation and attractiveness.</a:t>
            </a:r>
          </a:p>
          <a:p>
            <a:pPr algn="l"/>
            <a:r>
              <a:rPr lang="en-US" sz="1400" b="1" i="0" dirty="0">
                <a:effectLst/>
                <a:latin typeface="Söhne"/>
              </a:rPr>
              <a:t>6.Average Living Space:</a:t>
            </a:r>
            <a:endParaRPr lang="en-US" sz="1400" b="0" i="0" dirty="0">
              <a:effectLst/>
              <a:latin typeface="Söhne"/>
            </a:endParaRPr>
          </a:p>
          <a:p>
            <a:pPr marL="742950" lvl="1" indent="-285750" algn="l">
              <a:buFont typeface="+mj-lt"/>
              <a:buAutoNum type="arabicPeriod"/>
            </a:pPr>
            <a:r>
              <a:rPr lang="en-US" sz="1400" b="0" i="0" dirty="0">
                <a:effectLst/>
                <a:latin typeface="Söhne"/>
              </a:rPr>
              <a:t>Living space is a critical feature, as it directly relates to the size of the property and can influence its value.</a:t>
            </a:r>
          </a:p>
          <a:p>
            <a:pPr algn="l"/>
            <a:r>
              <a:rPr lang="en-US" sz="1400" b="1" i="0" dirty="0">
                <a:effectLst/>
                <a:latin typeface="Söhne"/>
              </a:rPr>
              <a:t>7.Average Land Space:</a:t>
            </a:r>
            <a:endParaRPr lang="en-US" sz="1400" b="0" i="0" dirty="0">
              <a:effectLst/>
              <a:latin typeface="Söhne"/>
            </a:endParaRPr>
          </a:p>
          <a:p>
            <a:pPr marL="742950" lvl="1" indent="-285750" algn="l">
              <a:buFont typeface="+mj-lt"/>
              <a:buAutoNum type="arabicPeriod"/>
            </a:pPr>
            <a:r>
              <a:rPr lang="en-US" sz="1400" b="0" i="0" dirty="0">
                <a:effectLst/>
                <a:latin typeface="Söhne"/>
              </a:rPr>
              <a:t>The size of the land associated with a property can impact its overall value, especially in terms of outdoor space and potential for development.</a:t>
            </a:r>
          </a:p>
          <a:p>
            <a:pPr algn="l"/>
            <a:r>
              <a:rPr lang="en-US" sz="1400" b="1" i="0" dirty="0">
                <a:effectLst/>
                <a:latin typeface="Söhne"/>
              </a:rPr>
              <a:t>8.Average Year Built:</a:t>
            </a:r>
            <a:endParaRPr lang="en-US" sz="1400" b="0" i="0" dirty="0">
              <a:effectLst/>
              <a:latin typeface="Söhne"/>
            </a:endParaRPr>
          </a:p>
          <a:p>
            <a:pPr marL="742950" lvl="1" indent="-285750" algn="l">
              <a:buFont typeface="+mj-lt"/>
              <a:buAutoNum type="arabicPeriod"/>
            </a:pPr>
            <a:r>
              <a:rPr lang="en-US" sz="1400" b="0" i="0" dirty="0">
                <a:effectLst/>
                <a:latin typeface="Söhne"/>
              </a:rPr>
              <a:t>The age of a property can be a relevant factor, as newer properties might have different features or be in better condition than older ones.</a:t>
            </a:r>
          </a:p>
          <a:p>
            <a:pPr algn="l"/>
            <a:r>
              <a:rPr lang="en-US" sz="1400" b="1" i="0" dirty="0">
                <a:effectLst/>
                <a:latin typeface="Söhne"/>
              </a:rPr>
              <a:t>9.Average Prices from 2015 to 2023:</a:t>
            </a:r>
            <a:endParaRPr lang="en-US" sz="1400" b="0" i="0" dirty="0">
              <a:effectLst/>
              <a:latin typeface="Söhne"/>
            </a:endParaRPr>
          </a:p>
          <a:p>
            <a:pPr marL="742950" lvl="1" indent="-285750" algn="l">
              <a:buFont typeface="+mj-lt"/>
              <a:buAutoNum type="arabicPeriod"/>
            </a:pPr>
            <a:r>
              <a:rPr lang="en-US" sz="1400" b="0" i="0" dirty="0">
                <a:effectLst/>
                <a:latin typeface="Söhne"/>
              </a:rPr>
              <a:t>Historical price data provides a time series aspect, allowing your model to understand trends and patterns in property prices over the years.</a:t>
            </a:r>
          </a:p>
        </p:txBody>
      </p:sp>
    </p:spTree>
    <p:extLst>
      <p:ext uri="{BB962C8B-B14F-4D97-AF65-F5344CB8AC3E}">
        <p14:creationId xmlns:p14="http://schemas.microsoft.com/office/powerpoint/2010/main" val="83810310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163F-B1AE-0D82-3BC2-052C7289B255}"/>
              </a:ext>
            </a:extLst>
          </p:cNvPr>
          <p:cNvSpPr>
            <a:spLocks noGrp="1"/>
          </p:cNvSpPr>
          <p:nvPr>
            <p:ph type="title"/>
          </p:nvPr>
        </p:nvSpPr>
        <p:spPr>
          <a:xfrm>
            <a:off x="5536734" y="609600"/>
            <a:ext cx="3737268" cy="1320800"/>
          </a:xfrm>
        </p:spPr>
        <p:txBody>
          <a:bodyPr>
            <a:normAutofit/>
          </a:bodyPr>
          <a:lstStyle/>
          <a:p>
            <a:r>
              <a:rPr lang="en-US" dirty="0"/>
              <a:t>MODEL</a:t>
            </a:r>
            <a:br>
              <a:rPr lang="en-US" dirty="0"/>
            </a:br>
            <a:endParaRPr lang="en-CA" dirty="0"/>
          </a:p>
        </p:txBody>
      </p:sp>
      <p:sp>
        <p:nvSpPr>
          <p:cNvPr id="3" name="Content Placeholder 2">
            <a:extLst>
              <a:ext uri="{FF2B5EF4-FFF2-40B4-BE49-F238E27FC236}">
                <a16:creationId xmlns:a16="http://schemas.microsoft.com/office/drawing/2014/main" id="{044946DA-FCE9-0460-08F0-B372C2AC3CD2}"/>
              </a:ext>
            </a:extLst>
          </p:cNvPr>
          <p:cNvSpPr>
            <a:spLocks noGrp="1"/>
          </p:cNvSpPr>
          <p:nvPr>
            <p:ph idx="1"/>
          </p:nvPr>
        </p:nvSpPr>
        <p:spPr>
          <a:xfrm>
            <a:off x="5209563" y="2160589"/>
            <a:ext cx="4064439" cy="3880773"/>
          </a:xfrm>
        </p:spPr>
        <p:txBody>
          <a:bodyPr>
            <a:normAutofit lnSpcReduction="10000"/>
          </a:bodyPr>
          <a:lstStyle/>
          <a:p>
            <a:r>
              <a:rPr lang="en-US" dirty="0">
                <a:solidFill>
                  <a:schemeClr val="tx1"/>
                </a:solidFill>
                <a:latin typeface="Söhne"/>
              </a:rPr>
              <a:t>We</a:t>
            </a:r>
            <a:r>
              <a:rPr lang="en-US" b="0" i="0" dirty="0">
                <a:solidFill>
                  <a:schemeClr val="tx1"/>
                </a:solidFill>
                <a:effectLst/>
                <a:latin typeface="Söhne"/>
              </a:rPr>
              <a:t>'ve listed a variety of machine learning models for our prediction task. Each of these models has its own strengths and weaknesses, and their suitability depends on the nature of our data and the specific goals of your prediction</a:t>
            </a:r>
            <a:r>
              <a:rPr lang="en-US" dirty="0">
                <a:solidFill>
                  <a:schemeClr val="tx1"/>
                </a:solidFill>
              </a:rPr>
              <a:t>: </a:t>
            </a:r>
          </a:p>
          <a:p>
            <a:pPr>
              <a:buFont typeface="+mj-lt"/>
              <a:buAutoNum type="arabicPeriod"/>
            </a:pPr>
            <a:r>
              <a:rPr lang="en-US" dirty="0"/>
              <a:t>Basic Linear Regression</a:t>
            </a:r>
          </a:p>
          <a:p>
            <a:pPr>
              <a:buFont typeface="+mj-lt"/>
              <a:buAutoNum type="arabicPeriod"/>
            </a:pPr>
            <a:r>
              <a:rPr lang="en-US" dirty="0"/>
              <a:t>Logistic Regression</a:t>
            </a:r>
          </a:p>
          <a:p>
            <a:pPr>
              <a:buFont typeface="+mj-lt"/>
              <a:buAutoNum type="arabicPeriod"/>
            </a:pPr>
            <a:r>
              <a:rPr lang="en-US" dirty="0"/>
              <a:t>Random Forest Optimized</a:t>
            </a:r>
          </a:p>
          <a:p>
            <a:pPr>
              <a:buFont typeface="+mj-lt"/>
              <a:buAutoNum type="arabicPeriod"/>
            </a:pPr>
            <a:r>
              <a:rPr lang="en-US" dirty="0"/>
              <a:t>Random Forest Train</a:t>
            </a:r>
          </a:p>
          <a:p>
            <a:pPr>
              <a:buFont typeface="+mj-lt"/>
              <a:buAutoNum type="arabicPeriod"/>
            </a:pPr>
            <a:r>
              <a:rPr lang="en-US" dirty="0"/>
              <a:t>Neural Network</a:t>
            </a:r>
          </a:p>
          <a:p>
            <a:endParaRPr lang="en-CA" dirty="0"/>
          </a:p>
        </p:txBody>
      </p:sp>
      <p:pic>
        <p:nvPicPr>
          <p:cNvPr id="27" name="Picture 26" descr="Abstrct graphic of red blue smoke">
            <a:extLst>
              <a:ext uri="{FF2B5EF4-FFF2-40B4-BE49-F238E27FC236}">
                <a16:creationId xmlns:a16="http://schemas.microsoft.com/office/drawing/2014/main" id="{439F5217-BF2F-50BD-607C-7049EEDA586E}"/>
              </a:ext>
            </a:extLst>
          </p:cNvPr>
          <p:cNvPicPr>
            <a:picLocks noChangeAspect="1"/>
          </p:cNvPicPr>
          <p:nvPr/>
        </p:nvPicPr>
        <p:blipFill rotWithShape="1">
          <a:blip r:embed="rId2"/>
          <a:srcRect l="13830" r="7504"/>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77442873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6C60-078B-CD57-48BE-864357035398}"/>
              </a:ext>
            </a:extLst>
          </p:cNvPr>
          <p:cNvSpPr>
            <a:spLocks noGrp="1"/>
          </p:cNvSpPr>
          <p:nvPr>
            <p:ph type="title"/>
          </p:nvPr>
        </p:nvSpPr>
        <p:spPr>
          <a:xfrm>
            <a:off x="1600199" y="4571999"/>
            <a:ext cx="7673801" cy="1087656"/>
          </a:xfrm>
        </p:spPr>
        <p:txBody>
          <a:bodyPr vert="horz" lIns="91440" tIns="45720" rIns="91440" bIns="45720" rtlCol="0" anchor="b">
            <a:normAutofit/>
          </a:bodyPr>
          <a:lstStyle/>
          <a:p>
            <a:pPr marL="0" lvl="0" indent="0">
              <a:spcAft>
                <a:spcPts val="0"/>
              </a:spcAft>
            </a:pPr>
            <a:r>
              <a:rPr lang="en-US" sz="4800" kern="1200">
                <a:solidFill>
                  <a:schemeClr val="accent1"/>
                </a:solidFill>
                <a:latin typeface="+mj-lt"/>
                <a:ea typeface="+mj-ea"/>
                <a:cs typeface="+mj-cs"/>
              </a:rPr>
              <a:t>MODEL CHOICE</a:t>
            </a:r>
          </a:p>
        </p:txBody>
      </p:sp>
      <p:pic>
        <p:nvPicPr>
          <p:cNvPr id="28" name="Content Placeholder 27" descr="A group of yellow figures and a red figure on the other side">
            <a:extLst>
              <a:ext uri="{FF2B5EF4-FFF2-40B4-BE49-F238E27FC236}">
                <a16:creationId xmlns:a16="http://schemas.microsoft.com/office/drawing/2014/main" id="{A522DF18-9F4C-B173-B007-8518502DE342}"/>
              </a:ext>
            </a:extLst>
          </p:cNvPr>
          <p:cNvPicPr>
            <a:picLocks noGrp="1" noChangeAspect="1"/>
          </p:cNvPicPr>
          <p:nvPr>
            <p:ph idx="1"/>
          </p:nvPr>
        </p:nvPicPr>
        <p:blipFill rotWithShape="1">
          <a:blip r:embed="rId2"/>
          <a:srcRect l="9091" t="23391"/>
          <a:stretch/>
        </p:blipFill>
        <p:spPr>
          <a:xfrm>
            <a:off x="1600201" y="609600"/>
            <a:ext cx="6475276" cy="3642357"/>
          </a:xfrm>
          <a:prstGeom prst="rect">
            <a:avLst/>
          </a:prstGeom>
        </p:spPr>
      </p:pic>
    </p:spTree>
    <p:extLst>
      <p:ext uri="{BB962C8B-B14F-4D97-AF65-F5344CB8AC3E}">
        <p14:creationId xmlns:p14="http://schemas.microsoft.com/office/powerpoint/2010/main" val="413382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moke pattern on snow">
            <a:extLst>
              <a:ext uri="{FF2B5EF4-FFF2-40B4-BE49-F238E27FC236}">
                <a16:creationId xmlns:a16="http://schemas.microsoft.com/office/drawing/2014/main" id="{DE80DC6E-7EFB-D415-3BEB-6ACF041BFC59}"/>
              </a:ext>
            </a:extLst>
          </p:cNvPr>
          <p:cNvPicPr>
            <a:picLocks noChangeAspect="1"/>
          </p:cNvPicPr>
          <p:nvPr/>
        </p:nvPicPr>
        <p:blipFill rotWithShape="1">
          <a:blip r:embed="rId2"/>
          <a:srcRect l="7156" r="23972" b="-2"/>
          <a:stretch/>
        </p:blipFill>
        <p:spPr>
          <a:xfrm>
            <a:off x="6194368" y="10"/>
            <a:ext cx="5997632" cy="6857990"/>
          </a:xfrm>
          <a:custGeom>
            <a:avLst/>
            <a:gdLst/>
            <a:ahLst/>
            <a:cxnLst/>
            <a:rect l="l" t="t" r="r" b="b"/>
            <a:pathLst>
              <a:path w="5997632" h="6858000">
                <a:moveTo>
                  <a:pt x="0" y="0"/>
                </a:moveTo>
                <a:lnTo>
                  <a:pt x="5997632" y="0"/>
                </a:lnTo>
                <a:lnTo>
                  <a:pt x="5997632" y="6858000"/>
                </a:lnTo>
                <a:lnTo>
                  <a:pt x="3178693" y="6858000"/>
                </a:lnTo>
                <a:close/>
              </a:path>
            </a:pathLst>
          </a:custGeom>
        </p:spPr>
      </p:pic>
      <p:pic>
        <p:nvPicPr>
          <p:cNvPr id="6" name="Picture 5" descr="A screenshot of a computer error&#10;&#10;Description automatically generated">
            <a:extLst>
              <a:ext uri="{FF2B5EF4-FFF2-40B4-BE49-F238E27FC236}">
                <a16:creationId xmlns:a16="http://schemas.microsoft.com/office/drawing/2014/main" id="{EDCF86F0-157D-A325-3227-3E8C2FD2A106}"/>
              </a:ext>
            </a:extLst>
          </p:cNvPr>
          <p:cNvPicPr>
            <a:picLocks noChangeAspect="1"/>
          </p:cNvPicPr>
          <p:nvPr/>
        </p:nvPicPr>
        <p:blipFill rotWithShape="1">
          <a:blip r:embed="rId3">
            <a:extLst>
              <a:ext uri="{28A0092B-C50C-407E-A947-70E740481C1C}">
                <a14:useLocalDpi xmlns:a14="http://schemas.microsoft.com/office/drawing/2010/main" val="0"/>
              </a:ext>
            </a:extLst>
          </a:blip>
          <a:srcRect l="18221" r="21026" b="1"/>
          <a:stretch/>
        </p:blipFill>
        <p:spPr>
          <a:xfrm>
            <a:off x="51440" y="10"/>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p:spPr>
      </p:pic>
      <p:sp>
        <p:nvSpPr>
          <p:cNvPr id="2" name="Title 1">
            <a:extLst>
              <a:ext uri="{FF2B5EF4-FFF2-40B4-BE49-F238E27FC236}">
                <a16:creationId xmlns:a16="http://schemas.microsoft.com/office/drawing/2014/main" id="{BFF51A30-0EC7-03E6-334B-45B243C6C2FF}"/>
              </a:ext>
            </a:extLst>
          </p:cNvPr>
          <p:cNvSpPr>
            <a:spLocks noGrp="1"/>
          </p:cNvSpPr>
          <p:nvPr>
            <p:ph type="title"/>
          </p:nvPr>
        </p:nvSpPr>
        <p:spPr>
          <a:xfrm>
            <a:off x="618064" y="2093887"/>
            <a:ext cx="4193810" cy="880985"/>
          </a:xfrm>
        </p:spPr>
        <p:txBody>
          <a:bodyPr anchor="ctr">
            <a:normAutofit/>
          </a:bodyPr>
          <a:lstStyle/>
          <a:p>
            <a:pPr>
              <a:lnSpc>
                <a:spcPct val="90000"/>
              </a:lnSpc>
            </a:pPr>
            <a:r>
              <a:rPr lang="en-US" sz="2800" dirty="0"/>
              <a:t>LINEAR REGRESSION</a:t>
            </a:r>
            <a:br>
              <a:rPr lang="en-US" sz="2800" dirty="0"/>
            </a:br>
            <a:endParaRPr lang="en-CA" sz="2800" dirty="0"/>
          </a:p>
        </p:txBody>
      </p:sp>
      <p:sp>
        <p:nvSpPr>
          <p:cNvPr id="3" name="Content Placeholder 2">
            <a:extLst>
              <a:ext uri="{FF2B5EF4-FFF2-40B4-BE49-F238E27FC236}">
                <a16:creationId xmlns:a16="http://schemas.microsoft.com/office/drawing/2014/main" id="{B79F6B3A-F4AD-4A3F-F28A-012DAA175176}"/>
              </a:ext>
            </a:extLst>
          </p:cNvPr>
          <p:cNvSpPr>
            <a:spLocks noGrp="1"/>
          </p:cNvSpPr>
          <p:nvPr>
            <p:ph idx="1"/>
          </p:nvPr>
        </p:nvSpPr>
        <p:spPr>
          <a:xfrm>
            <a:off x="618064" y="2984423"/>
            <a:ext cx="4620544" cy="1873327"/>
          </a:xfrm>
        </p:spPr>
        <p:txBody>
          <a:bodyPr>
            <a:normAutofit/>
          </a:bodyPr>
          <a:lstStyle/>
          <a:p>
            <a:r>
              <a:rPr lang="en-US" sz="1600" b="0" i="0" dirty="0">
                <a:solidFill>
                  <a:schemeClr val="accent1"/>
                </a:solidFill>
                <a:effectLst/>
                <a:latin typeface="Söhne"/>
              </a:rPr>
              <a:t>We decided to work with a linear regression model due to its achieved accuracy of 90%.</a:t>
            </a:r>
            <a:endParaRPr lang="en-US" sz="1600" dirty="0">
              <a:solidFill>
                <a:schemeClr val="accent1"/>
              </a:solidFill>
            </a:endParaRPr>
          </a:p>
          <a:p>
            <a:endParaRPr lang="en-US" sz="1600" dirty="0"/>
          </a:p>
        </p:txBody>
      </p:sp>
    </p:spTree>
    <p:extLst>
      <p:ext uri="{BB962C8B-B14F-4D97-AF65-F5344CB8AC3E}">
        <p14:creationId xmlns:p14="http://schemas.microsoft.com/office/powerpoint/2010/main" val="111279280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A588-9133-8BA9-0E48-13FFFE5890B5}"/>
              </a:ext>
            </a:extLst>
          </p:cNvPr>
          <p:cNvSpPr>
            <a:spLocks noGrp="1"/>
          </p:cNvSpPr>
          <p:nvPr>
            <p:ph type="title"/>
          </p:nvPr>
        </p:nvSpPr>
        <p:spPr>
          <a:xfrm>
            <a:off x="5536734" y="609600"/>
            <a:ext cx="3737268" cy="1320800"/>
          </a:xfrm>
        </p:spPr>
        <p:txBody>
          <a:bodyPr>
            <a:normAutofit/>
          </a:bodyPr>
          <a:lstStyle/>
          <a:p>
            <a:pPr>
              <a:lnSpc>
                <a:spcPct val="90000"/>
              </a:lnSpc>
            </a:pPr>
            <a:r>
              <a:rPr lang="en-CA" sz="3100" dirty="0"/>
              <a:t>CONCLUSION FOR </a:t>
            </a:r>
            <a:r>
              <a:rPr lang="en-US" sz="3100" dirty="0"/>
              <a:t>LINEAR REGRESSION</a:t>
            </a:r>
            <a:endParaRPr lang="en-CA" sz="3100" dirty="0"/>
          </a:p>
        </p:txBody>
      </p:sp>
      <p:sp>
        <p:nvSpPr>
          <p:cNvPr id="3" name="Content Placeholder 2">
            <a:extLst>
              <a:ext uri="{FF2B5EF4-FFF2-40B4-BE49-F238E27FC236}">
                <a16:creationId xmlns:a16="http://schemas.microsoft.com/office/drawing/2014/main" id="{CAF4A010-277E-09C0-D073-7AC49A40768A}"/>
              </a:ext>
            </a:extLst>
          </p:cNvPr>
          <p:cNvSpPr>
            <a:spLocks noGrp="1"/>
          </p:cNvSpPr>
          <p:nvPr>
            <p:ph idx="1"/>
          </p:nvPr>
        </p:nvSpPr>
        <p:spPr>
          <a:xfrm>
            <a:off x="5209563" y="2160589"/>
            <a:ext cx="4064439" cy="3880773"/>
          </a:xfrm>
        </p:spPr>
        <p:txBody>
          <a:bodyPr>
            <a:normAutofit fontScale="85000" lnSpcReduction="10000"/>
          </a:bodyPr>
          <a:lstStyle/>
          <a:p>
            <a:r>
              <a:rPr lang="en-US" dirty="0">
                <a:solidFill>
                  <a:schemeClr val="tx1"/>
                </a:solidFill>
                <a:latin typeface="Helvetica Neue"/>
              </a:rPr>
              <a:t>T</a:t>
            </a:r>
            <a:r>
              <a:rPr lang="en-US" b="0" i="0" dirty="0">
                <a:solidFill>
                  <a:schemeClr val="tx1"/>
                </a:solidFill>
                <a:effectLst/>
                <a:latin typeface="Helvetica Neue"/>
              </a:rPr>
              <a:t>he model's performance metrics indicate an exceptionally high level of accuracy and precision. With an R2 score and a correlation coefficient both equal to 0.9966, the model demonstrates a strong ability to explain the variance in the data. The mean squared error of 103652732.63 and the root mean squared error of 10180.9986 suggest that the model's predictions are very close to the actual values, with minimal deviation. Additionally, the standard deviation of 173691.3663 highlights the consistency of the model's predictions. Overall, these metrics collectively affirm the reliability and effectiveness of the model in capturing the underlying patterns within the data.</a:t>
            </a:r>
            <a:endParaRPr lang="en-CA" dirty="0">
              <a:solidFill>
                <a:schemeClr val="tx1"/>
              </a:solidFill>
            </a:endParaRPr>
          </a:p>
        </p:txBody>
      </p:sp>
      <p:pic>
        <p:nvPicPr>
          <p:cNvPr id="5" name="Picture 4" descr="A picture of an electromagnetic radiation">
            <a:extLst>
              <a:ext uri="{FF2B5EF4-FFF2-40B4-BE49-F238E27FC236}">
                <a16:creationId xmlns:a16="http://schemas.microsoft.com/office/drawing/2014/main" id="{8894EC1C-A072-C8B7-4DC7-7036F15A0F7B}"/>
              </a:ext>
            </a:extLst>
          </p:cNvPr>
          <p:cNvPicPr>
            <a:picLocks noChangeAspect="1"/>
          </p:cNvPicPr>
          <p:nvPr/>
        </p:nvPicPr>
        <p:blipFill rotWithShape="1">
          <a:blip r:embed="rId2"/>
          <a:srcRect l="24203" r="2309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01679361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9512-E90A-4F2E-8303-5337D5385063}"/>
              </a:ext>
            </a:extLst>
          </p:cNvPr>
          <p:cNvSpPr>
            <a:spLocks noGrp="1"/>
          </p:cNvSpPr>
          <p:nvPr>
            <p:ph type="title"/>
          </p:nvPr>
        </p:nvSpPr>
        <p:spPr>
          <a:xfrm>
            <a:off x="5536734" y="609600"/>
            <a:ext cx="3737268" cy="1320800"/>
          </a:xfrm>
        </p:spPr>
        <p:txBody>
          <a:bodyPr>
            <a:normAutofit/>
          </a:bodyPr>
          <a:lstStyle/>
          <a:p>
            <a:r>
              <a:rPr lang="en-US"/>
              <a:t>EXECUTIVE SUMMARY</a:t>
            </a:r>
            <a:endParaRPr lang="en-CA"/>
          </a:p>
        </p:txBody>
      </p:sp>
      <p:sp>
        <p:nvSpPr>
          <p:cNvPr id="3" name="Content Placeholder 2">
            <a:extLst>
              <a:ext uri="{FF2B5EF4-FFF2-40B4-BE49-F238E27FC236}">
                <a16:creationId xmlns:a16="http://schemas.microsoft.com/office/drawing/2014/main" id="{2979E5DD-FC22-9633-86DD-3D908B92AAEE}"/>
              </a:ext>
            </a:extLst>
          </p:cNvPr>
          <p:cNvSpPr>
            <a:spLocks noGrp="1"/>
          </p:cNvSpPr>
          <p:nvPr>
            <p:ph idx="1"/>
          </p:nvPr>
        </p:nvSpPr>
        <p:spPr>
          <a:xfrm>
            <a:off x="5209563" y="2160589"/>
            <a:ext cx="4064439" cy="3880773"/>
          </a:xfrm>
        </p:spPr>
        <p:txBody>
          <a:bodyPr>
            <a:normAutofit/>
          </a:bodyPr>
          <a:lstStyle/>
          <a:p>
            <a:pPr marL="0" indent="0">
              <a:lnSpc>
                <a:spcPct val="90000"/>
              </a:lnSpc>
              <a:buNone/>
            </a:pPr>
            <a:r>
              <a:rPr lang="en-US" sz="1400" b="1"/>
              <a:t>Overview: </a:t>
            </a:r>
            <a:r>
              <a:rPr lang="en-US" sz="1400"/>
              <a:t>Housing prices in Taxes-United States persistently rise alongside increasing incomes.</a:t>
            </a:r>
          </a:p>
          <a:p>
            <a:pPr marL="0" indent="0">
              <a:lnSpc>
                <a:spcPct val="90000"/>
              </a:lnSpc>
              <a:buNone/>
            </a:pPr>
            <a:r>
              <a:rPr lang="en-US" sz="1400"/>
              <a:t>Our team has chosen this topic with the goal of predicting the future changes in housing prices over</a:t>
            </a:r>
          </a:p>
          <a:p>
            <a:pPr marL="0" indent="0">
              <a:lnSpc>
                <a:spcPct val="90000"/>
              </a:lnSpc>
              <a:buNone/>
            </a:pPr>
            <a:r>
              <a:rPr lang="en-US" sz="1400"/>
              <a:t>the years.</a:t>
            </a:r>
          </a:p>
          <a:p>
            <a:pPr marL="0" indent="0">
              <a:lnSpc>
                <a:spcPct val="90000"/>
              </a:lnSpc>
              <a:buNone/>
            </a:pPr>
            <a:endParaRPr lang="en-US" sz="1400"/>
          </a:p>
          <a:p>
            <a:pPr marL="0" indent="0">
              <a:lnSpc>
                <a:spcPct val="90000"/>
              </a:lnSpc>
              <a:buNone/>
            </a:pPr>
            <a:r>
              <a:rPr lang="en-US" sz="1400" b="1"/>
              <a:t>Objective: </a:t>
            </a:r>
            <a:r>
              <a:rPr lang="en-US" sz="1400"/>
              <a:t>Through the analysis of housing market data spanning from 2015 to 2023, our Housing</a:t>
            </a:r>
          </a:p>
          <a:p>
            <a:pPr marL="0" indent="0">
              <a:lnSpc>
                <a:spcPct val="90000"/>
              </a:lnSpc>
              <a:buNone/>
            </a:pPr>
            <a:r>
              <a:rPr lang="en-US" sz="1400"/>
              <a:t>Price Prediction Tool aims to forecast whether the housing market in Taxes will</a:t>
            </a:r>
          </a:p>
          <a:p>
            <a:pPr marL="0" indent="0">
              <a:lnSpc>
                <a:spcPct val="90000"/>
              </a:lnSpc>
              <a:buNone/>
            </a:pPr>
            <a:r>
              <a:rPr lang="en-US" sz="1400"/>
              <a:t>experience an upward or downward trend in the next year.</a:t>
            </a:r>
          </a:p>
          <a:p>
            <a:pPr marL="0" indent="0">
              <a:lnSpc>
                <a:spcPct val="90000"/>
              </a:lnSpc>
              <a:buNone/>
            </a:pPr>
            <a:endParaRPr lang="en-CA" sz="1400"/>
          </a:p>
        </p:txBody>
      </p:sp>
      <p:pic>
        <p:nvPicPr>
          <p:cNvPr id="32" name="Picture 31" descr="Four wooden houses with different sizes">
            <a:extLst>
              <a:ext uri="{FF2B5EF4-FFF2-40B4-BE49-F238E27FC236}">
                <a16:creationId xmlns:a16="http://schemas.microsoft.com/office/drawing/2014/main" id="{F21C40C1-3A11-5DCE-132C-3670FA2B8DE0}"/>
              </a:ext>
            </a:extLst>
          </p:cNvPr>
          <p:cNvPicPr>
            <a:picLocks noChangeAspect="1"/>
          </p:cNvPicPr>
          <p:nvPr/>
        </p:nvPicPr>
        <p:blipFill rotWithShape="1">
          <a:blip r:embed="rId2"/>
          <a:srcRect l="29541" r="17948"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98203823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047A674F-0C50-7FA0-0AB5-B0B230D20238}"/>
              </a:ext>
            </a:extLst>
          </p:cNvPr>
          <p:cNvPicPr>
            <a:picLocks noChangeAspect="1"/>
          </p:cNvPicPr>
          <p:nvPr/>
        </p:nvPicPr>
        <p:blipFill rotWithShape="1">
          <a:blip r:embed="rId2"/>
          <a:srcRect l="9091" t="9622" b="8232"/>
          <a:stretch/>
        </p:blipFill>
        <p:spPr>
          <a:xfrm>
            <a:off x="1" y="10"/>
            <a:ext cx="12191999" cy="6857990"/>
          </a:xfrm>
          <a:prstGeom prst="rect">
            <a:avLst/>
          </a:prstGeom>
        </p:spPr>
      </p:pic>
      <p:sp>
        <p:nvSpPr>
          <p:cNvPr id="2" name="Title 1">
            <a:extLst>
              <a:ext uri="{FF2B5EF4-FFF2-40B4-BE49-F238E27FC236}">
                <a16:creationId xmlns:a16="http://schemas.microsoft.com/office/drawing/2014/main" id="{8DBE54FB-F282-E06C-4937-EFE3BDE9073A}"/>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r>
              <a:rPr lang="en-US" sz="5400"/>
              <a:t>DASHBOARD</a:t>
            </a:r>
          </a:p>
        </p:txBody>
      </p:sp>
    </p:spTree>
    <p:extLst>
      <p:ext uri="{BB962C8B-B14F-4D97-AF65-F5344CB8AC3E}">
        <p14:creationId xmlns:p14="http://schemas.microsoft.com/office/powerpoint/2010/main" val="158046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shot of a graph&#10;&#10;Description automatically generated">
            <a:extLst>
              <a:ext uri="{FF2B5EF4-FFF2-40B4-BE49-F238E27FC236}">
                <a16:creationId xmlns:a16="http://schemas.microsoft.com/office/drawing/2014/main" id="{DCB7579C-9BC9-FC99-3A8E-77563CE6E0FB}"/>
              </a:ext>
            </a:extLst>
          </p:cNvPr>
          <p:cNvPicPr>
            <a:picLocks noChangeAspect="1"/>
          </p:cNvPicPr>
          <p:nvPr/>
        </p:nvPicPr>
        <p:blipFill rotWithShape="1">
          <a:blip r:embed="rId2">
            <a:extLst>
              <a:ext uri="{28A0092B-C50C-407E-A947-70E740481C1C}">
                <a14:useLocalDpi xmlns:a14="http://schemas.microsoft.com/office/drawing/2010/main" val="0"/>
              </a:ext>
            </a:extLst>
          </a:blip>
          <a:srcRect l="8447" r="7917" b="1"/>
          <a:stretch/>
        </p:blipFill>
        <p:spPr>
          <a:xfrm>
            <a:off x="20" y="-1"/>
            <a:ext cx="5897982" cy="6858000"/>
          </a:xfrm>
          <a:custGeom>
            <a:avLst/>
            <a:gdLst/>
            <a:ahLst/>
            <a:cxnLst/>
            <a:rect l="l" t="t" r="r" b="b"/>
            <a:pathLst>
              <a:path w="5898002" h="6858000">
                <a:moveTo>
                  <a:pt x="0" y="0"/>
                </a:moveTo>
                <a:lnTo>
                  <a:pt x="5898002" y="0"/>
                </a:lnTo>
                <a:lnTo>
                  <a:pt x="4873624" y="6858000"/>
                </a:lnTo>
                <a:lnTo>
                  <a:pt x="0" y="6858000"/>
                </a:lnTo>
                <a:close/>
              </a:path>
            </a:pathLst>
          </a:custGeom>
        </p:spPr>
      </p:pic>
      <p:pic>
        <p:nvPicPr>
          <p:cNvPr id="5" name="Picture 4" descr="Speedometer">
            <a:extLst>
              <a:ext uri="{FF2B5EF4-FFF2-40B4-BE49-F238E27FC236}">
                <a16:creationId xmlns:a16="http://schemas.microsoft.com/office/drawing/2014/main" id="{183F198D-C73B-9B38-5245-E9D8184E879E}"/>
              </a:ext>
            </a:extLst>
          </p:cNvPr>
          <p:cNvPicPr>
            <a:picLocks noChangeAspect="1"/>
          </p:cNvPicPr>
          <p:nvPr/>
        </p:nvPicPr>
        <p:blipFill rotWithShape="1">
          <a:blip r:embed="rId3"/>
          <a:srcRect l="20789" r="12837" b="-1"/>
          <a:stretch/>
        </p:blipFill>
        <p:spPr>
          <a:xfrm>
            <a:off x="4869095" y="-1"/>
            <a:ext cx="7312272" cy="6858000"/>
          </a:xfrm>
          <a:custGeom>
            <a:avLst/>
            <a:gdLst/>
            <a:ahLst/>
            <a:cxnLst/>
            <a:rect l="l" t="t" r="r" b="b"/>
            <a:pathLst>
              <a:path w="7312272" h="6858000">
                <a:moveTo>
                  <a:pt x="1024379" y="0"/>
                </a:moveTo>
                <a:lnTo>
                  <a:pt x="7312272" y="0"/>
                </a:lnTo>
                <a:lnTo>
                  <a:pt x="7312272" y="6858000"/>
                </a:lnTo>
                <a:lnTo>
                  <a:pt x="0" y="6858000"/>
                </a:lnTo>
                <a:close/>
              </a:path>
            </a:pathLst>
          </a:custGeom>
        </p:spPr>
      </p:pic>
      <p:sp>
        <p:nvSpPr>
          <p:cNvPr id="2" name="Title 1">
            <a:extLst>
              <a:ext uri="{FF2B5EF4-FFF2-40B4-BE49-F238E27FC236}">
                <a16:creationId xmlns:a16="http://schemas.microsoft.com/office/drawing/2014/main" id="{56535889-EDD3-8922-4FB2-A6B896D49E85}"/>
              </a:ext>
            </a:extLst>
          </p:cNvPr>
          <p:cNvSpPr>
            <a:spLocks noGrp="1"/>
          </p:cNvSpPr>
          <p:nvPr>
            <p:ph type="title"/>
          </p:nvPr>
        </p:nvSpPr>
        <p:spPr>
          <a:xfrm>
            <a:off x="4092401" y="4267830"/>
            <a:ext cx="5870465" cy="1329677"/>
          </a:xfrm>
        </p:spPr>
        <p:txBody>
          <a:bodyPr vert="horz" lIns="91440" tIns="45720" rIns="91440" bIns="45720" rtlCol="0" anchor="b">
            <a:normAutofit/>
          </a:bodyPr>
          <a:lstStyle/>
          <a:p>
            <a:pPr algn="r"/>
            <a:r>
              <a:rPr lang="en-US" sz="4400" dirty="0"/>
              <a:t>DASHBOARD DESIGN</a:t>
            </a:r>
          </a:p>
        </p:txBody>
      </p:sp>
    </p:spTree>
    <p:extLst>
      <p:ext uri="{BB962C8B-B14F-4D97-AF65-F5344CB8AC3E}">
        <p14:creationId xmlns:p14="http://schemas.microsoft.com/office/powerpoint/2010/main" val="2546585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9575D-4C50-7B64-8511-F6213DC8CF17}"/>
              </a:ext>
            </a:extLst>
          </p:cNvPr>
          <p:cNvSpPr>
            <a:spLocks noGrp="1"/>
          </p:cNvSpPr>
          <p:nvPr>
            <p:ph type="title"/>
          </p:nvPr>
        </p:nvSpPr>
        <p:spPr>
          <a:xfrm>
            <a:off x="594576" y="5348312"/>
            <a:ext cx="10923638" cy="1317643"/>
          </a:xfrm>
        </p:spPr>
        <p:txBody>
          <a:bodyPr vert="horz" lIns="91440" tIns="45720" rIns="91440" bIns="45720" rtlCol="0" anchor="b">
            <a:normAutofit/>
          </a:bodyPr>
          <a:lstStyle/>
          <a:p>
            <a:r>
              <a:rPr lang="en-US" sz="5400" dirty="0"/>
              <a:t>DASHBOARD DESIGN</a:t>
            </a:r>
          </a:p>
        </p:txBody>
      </p:sp>
      <p:pic>
        <p:nvPicPr>
          <p:cNvPr id="5" name="Picture 4">
            <a:extLst>
              <a:ext uri="{FF2B5EF4-FFF2-40B4-BE49-F238E27FC236}">
                <a16:creationId xmlns:a16="http://schemas.microsoft.com/office/drawing/2014/main" id="{8BD3A626-F737-E7EF-67CC-4DB6399EC949}"/>
              </a:ext>
            </a:extLst>
          </p:cNvPr>
          <p:cNvPicPr>
            <a:picLocks noChangeAspect="1"/>
          </p:cNvPicPr>
          <p:nvPr/>
        </p:nvPicPr>
        <p:blipFill rotWithShape="1">
          <a:blip r:embed="rId2"/>
          <a:srcRect l="8337" r="8487" b="-1"/>
          <a:stretch/>
        </p:blipFill>
        <p:spPr>
          <a:xfrm>
            <a:off x="20" y="2"/>
            <a:ext cx="3905774" cy="5348309"/>
          </a:xfrm>
          <a:prstGeom prst="rect">
            <a:avLst/>
          </a:prstGeom>
        </p:spPr>
      </p:pic>
      <p:pic>
        <p:nvPicPr>
          <p:cNvPr id="6" name="Content Placeholder 5" descr="A screenshot of a computer&#10;&#10;Description automatically generated">
            <a:extLst>
              <a:ext uri="{FF2B5EF4-FFF2-40B4-BE49-F238E27FC236}">
                <a16:creationId xmlns:a16="http://schemas.microsoft.com/office/drawing/2014/main" id="{FF7926FD-48E5-DBA6-FC08-4E73D8C9BBFB}"/>
              </a:ext>
            </a:extLst>
          </p:cNvPr>
          <p:cNvPicPr>
            <a:picLocks noChangeAspect="1"/>
          </p:cNvPicPr>
          <p:nvPr/>
        </p:nvPicPr>
        <p:blipFill rotWithShape="1">
          <a:blip r:embed="rId3">
            <a:extLst>
              <a:ext uri="{28A0092B-C50C-407E-A947-70E740481C1C}">
                <a14:useLocalDpi xmlns:a14="http://schemas.microsoft.com/office/drawing/2010/main" val="0"/>
              </a:ext>
            </a:extLst>
          </a:blip>
          <a:srcRect t="1257" r="2" b="2"/>
          <a:stretch/>
        </p:blipFill>
        <p:spPr>
          <a:xfrm>
            <a:off x="3905794" y="-683"/>
            <a:ext cx="8286205" cy="5348308"/>
          </a:xfrm>
          <a:prstGeom prst="rect">
            <a:avLst/>
          </a:prstGeom>
        </p:spPr>
      </p:pic>
    </p:spTree>
    <p:extLst>
      <p:ext uri="{BB962C8B-B14F-4D97-AF65-F5344CB8AC3E}">
        <p14:creationId xmlns:p14="http://schemas.microsoft.com/office/powerpoint/2010/main" val="20826192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1EBA-0306-C003-7C2D-7A2AEE031BF1}"/>
              </a:ext>
            </a:extLst>
          </p:cNvPr>
          <p:cNvSpPr>
            <a:spLocks noGrp="1"/>
          </p:cNvSpPr>
          <p:nvPr>
            <p:ph type="title"/>
          </p:nvPr>
        </p:nvSpPr>
        <p:spPr>
          <a:xfrm>
            <a:off x="5536734" y="609600"/>
            <a:ext cx="3737268" cy="1320800"/>
          </a:xfrm>
        </p:spPr>
        <p:txBody>
          <a:bodyPr vert="horz" lIns="91440" tIns="45720" rIns="91440" bIns="45720" rtlCol="0" anchor="t">
            <a:normAutofit/>
          </a:bodyPr>
          <a:lstStyle/>
          <a:p>
            <a:r>
              <a:rPr lang="en-US"/>
              <a:t>DASHBOARD ELEMENTS</a:t>
            </a:r>
          </a:p>
        </p:txBody>
      </p:sp>
      <p:sp>
        <p:nvSpPr>
          <p:cNvPr id="8" name="TextBox 7">
            <a:extLst>
              <a:ext uri="{FF2B5EF4-FFF2-40B4-BE49-F238E27FC236}">
                <a16:creationId xmlns:a16="http://schemas.microsoft.com/office/drawing/2014/main" id="{3A61574A-8EB6-E175-A868-E73DD1FD1006}"/>
              </a:ext>
            </a:extLst>
          </p:cNvPr>
          <p:cNvSpPr txBox="1"/>
          <p:nvPr/>
        </p:nvSpPr>
        <p:spPr>
          <a:xfrm>
            <a:off x="5209563" y="2160589"/>
            <a:ext cx="4064439" cy="3880773"/>
          </a:xfrm>
          <a:prstGeom prst="rect">
            <a:avLst/>
          </a:prstGeom>
        </p:spPr>
        <p:txBody>
          <a:bodyPr vert="horz" lIns="91440" tIns="45720" rIns="91440" bIns="45720" rtlCol="0">
            <a:normAutofit lnSpcReduction="10000"/>
          </a:bodyPr>
          <a:lstStyle/>
          <a:p>
            <a:pPr marL="0" lvl="0" indent="0">
              <a:lnSpc>
                <a:spcPct val="90000"/>
              </a:lnSpc>
              <a:spcBef>
                <a:spcPts val="1000"/>
              </a:spcBef>
              <a:buClr>
                <a:schemeClr val="accent1"/>
              </a:buClr>
              <a:buSzPct val="80000"/>
              <a:buFont typeface="Wingdings 3" charset="2"/>
              <a:buChar char=""/>
            </a:pPr>
            <a:r>
              <a:rPr lang="en-US" sz="1500" b="1" dirty="0">
                <a:solidFill>
                  <a:schemeClr val="tx1">
                    <a:lumMod val="75000"/>
                    <a:lumOff val="25000"/>
                  </a:schemeClr>
                </a:solidFill>
              </a:rPr>
              <a:t>Interactive elements: </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The Zip code will be selected from a drop-down menu. </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Shows the relation between income, population and housing price.</a:t>
            </a:r>
          </a:p>
          <a:p>
            <a:pPr marL="0" lvl="0" indent="0">
              <a:lnSpc>
                <a:spcPct val="90000"/>
              </a:lnSpc>
              <a:spcBef>
                <a:spcPts val="1000"/>
              </a:spcBef>
              <a:buClr>
                <a:schemeClr val="accent1"/>
              </a:buClr>
              <a:buSzPct val="80000"/>
              <a:buFont typeface="Wingdings 3" charset="2"/>
              <a:buChar char=""/>
            </a:pPr>
            <a:r>
              <a:rPr lang="en-US" sz="1500" b="1" dirty="0">
                <a:solidFill>
                  <a:schemeClr val="tx1">
                    <a:lumMod val="75000"/>
                    <a:lumOff val="25000"/>
                  </a:schemeClr>
                </a:solidFill>
              </a:rPr>
              <a:t>Other elements:</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The remaining elements in the dashboard are static but are designed to effectively showcase various skills we have learned throughout the course. </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The graphs reflect information from our dataset and allow the user to get a good overview about the zip code they are looking at. This information is helpful for anyone looking to move to  Taxes. </a:t>
            </a:r>
          </a:p>
        </p:txBody>
      </p:sp>
      <p:pic>
        <p:nvPicPr>
          <p:cNvPr id="5" name="Picture 4" descr="Molecular glass structure">
            <a:extLst>
              <a:ext uri="{FF2B5EF4-FFF2-40B4-BE49-F238E27FC236}">
                <a16:creationId xmlns:a16="http://schemas.microsoft.com/office/drawing/2014/main" id="{E64FD80E-B5C8-DC62-5808-ED6CB9D737D6}"/>
              </a:ext>
            </a:extLst>
          </p:cNvPr>
          <p:cNvPicPr>
            <a:picLocks noChangeAspect="1"/>
          </p:cNvPicPr>
          <p:nvPr/>
        </p:nvPicPr>
        <p:blipFill rotWithShape="1">
          <a:blip r:embed="rId2"/>
          <a:srcRect l="35255" r="2049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5918764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E7-4DBB-9749-4C0C-92790D5F4C0F}"/>
              </a:ext>
            </a:extLst>
          </p:cNvPr>
          <p:cNvSpPr>
            <a:spLocks noGrp="1"/>
          </p:cNvSpPr>
          <p:nvPr>
            <p:ph type="title"/>
          </p:nvPr>
        </p:nvSpPr>
        <p:spPr>
          <a:xfrm>
            <a:off x="5536734" y="609600"/>
            <a:ext cx="3737268" cy="1320800"/>
          </a:xfrm>
        </p:spPr>
        <p:txBody>
          <a:bodyPr>
            <a:normAutofit/>
          </a:bodyPr>
          <a:lstStyle/>
          <a:p>
            <a:r>
              <a:rPr lang="en-US" dirty="0"/>
              <a:t>INTERACTIVE DASHBOARD</a:t>
            </a:r>
            <a:endParaRPr lang="en-CA" dirty="0"/>
          </a:p>
        </p:txBody>
      </p:sp>
      <p:sp>
        <p:nvSpPr>
          <p:cNvPr id="3" name="Content Placeholder 2">
            <a:extLst>
              <a:ext uri="{FF2B5EF4-FFF2-40B4-BE49-F238E27FC236}">
                <a16:creationId xmlns:a16="http://schemas.microsoft.com/office/drawing/2014/main" id="{00C997BB-75AC-43E3-9B06-EEC8DE9923BE}"/>
              </a:ext>
            </a:extLst>
          </p:cNvPr>
          <p:cNvSpPr>
            <a:spLocks noGrp="1"/>
          </p:cNvSpPr>
          <p:nvPr>
            <p:ph idx="1"/>
          </p:nvPr>
        </p:nvSpPr>
        <p:spPr>
          <a:xfrm>
            <a:off x="5209563" y="2160589"/>
            <a:ext cx="4064439" cy="3880773"/>
          </a:xfrm>
        </p:spPr>
        <p:txBody>
          <a:bodyPr>
            <a:normAutofit/>
          </a:bodyPr>
          <a:lstStyle/>
          <a:p>
            <a:r>
              <a:rPr lang="en-US" sz="2000" dirty="0"/>
              <a:t>For the dashboard segment of this project, we will be using Tableau Public. Click </a:t>
            </a:r>
            <a:r>
              <a:rPr lang="en-US" sz="2000" u="sng" dirty="0">
                <a:solidFill>
                  <a:schemeClr val="hlink"/>
                </a:solidFill>
                <a:hlinkClick r:id="rId2"/>
              </a:rPr>
              <a:t>here</a:t>
            </a:r>
            <a:r>
              <a:rPr lang="en-US" sz="2000" dirty="0"/>
              <a:t> to view our interactive dashboard embed, and </a:t>
            </a:r>
            <a:r>
              <a:rPr lang="en-US" sz="2000" dirty="0">
                <a:hlinkClick r:id="rId3"/>
              </a:rPr>
              <a:t>here</a:t>
            </a:r>
            <a:r>
              <a:rPr lang="en-US" sz="2000" dirty="0"/>
              <a:t> to view our second interactive dashboard </a:t>
            </a:r>
            <a:endParaRPr lang="en-CA" sz="2000" dirty="0"/>
          </a:p>
        </p:txBody>
      </p:sp>
      <p:pic>
        <p:nvPicPr>
          <p:cNvPr id="5" name="Picture 4" descr="Financial graphs on a dark display">
            <a:extLst>
              <a:ext uri="{FF2B5EF4-FFF2-40B4-BE49-F238E27FC236}">
                <a16:creationId xmlns:a16="http://schemas.microsoft.com/office/drawing/2014/main" id="{2B426B6E-16A0-E566-DA19-9E985D5DBA12}"/>
              </a:ext>
            </a:extLst>
          </p:cNvPr>
          <p:cNvPicPr>
            <a:picLocks noChangeAspect="1"/>
          </p:cNvPicPr>
          <p:nvPr/>
        </p:nvPicPr>
        <p:blipFill rotWithShape="1">
          <a:blip r:embed="rId4"/>
          <a:srcRect l="22513" r="2832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92757780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FA5D0875-5109-6F92-3FA3-E010162286F6}"/>
              </a:ext>
            </a:extLst>
          </p:cNvPr>
          <p:cNvPicPr>
            <a:picLocks noChangeAspect="1"/>
          </p:cNvPicPr>
          <p:nvPr/>
        </p:nvPicPr>
        <p:blipFill rotWithShape="1">
          <a:blip r:embed="rId2"/>
          <a:srcRect l="9091" b="23391"/>
          <a:stretch/>
        </p:blipFill>
        <p:spPr>
          <a:xfrm>
            <a:off x="20" y="10"/>
            <a:ext cx="12191980" cy="6857990"/>
          </a:xfrm>
          <a:prstGeom prst="rect">
            <a:avLst/>
          </a:prstGeom>
        </p:spPr>
      </p:pic>
      <p:sp>
        <p:nvSpPr>
          <p:cNvPr id="2" name="Title 1">
            <a:extLst>
              <a:ext uri="{FF2B5EF4-FFF2-40B4-BE49-F238E27FC236}">
                <a16:creationId xmlns:a16="http://schemas.microsoft.com/office/drawing/2014/main" id="{A256599A-9295-EB09-E2F6-19DD28D81977}"/>
              </a:ext>
            </a:extLst>
          </p:cNvPr>
          <p:cNvSpPr>
            <a:spLocks noGrp="1"/>
          </p:cNvSpPr>
          <p:nvPr>
            <p:ph type="title"/>
          </p:nvPr>
        </p:nvSpPr>
        <p:spPr>
          <a:xfrm>
            <a:off x="4646950" y="2224886"/>
            <a:ext cx="4569803" cy="1369335"/>
          </a:xfrm>
        </p:spPr>
        <p:txBody>
          <a:bodyPr vert="horz" lIns="91440" tIns="45720" rIns="91440" bIns="45720" rtlCol="0" anchor="b">
            <a:normAutofit/>
          </a:bodyPr>
          <a:lstStyle/>
          <a:p>
            <a:pPr algn="r"/>
            <a:r>
              <a:rPr lang="en-US" sz="5400"/>
              <a:t>CONCLUSION</a:t>
            </a:r>
          </a:p>
        </p:txBody>
      </p:sp>
    </p:spTree>
    <p:extLst>
      <p:ext uri="{BB962C8B-B14F-4D97-AF65-F5344CB8AC3E}">
        <p14:creationId xmlns:p14="http://schemas.microsoft.com/office/powerpoint/2010/main" val="27672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27F27-E161-25CB-9331-6709445FF406}"/>
              </a:ext>
            </a:extLst>
          </p:cNvPr>
          <p:cNvSpPr>
            <a:spLocks noGrp="1"/>
          </p:cNvSpPr>
          <p:nvPr>
            <p:ph type="title"/>
          </p:nvPr>
        </p:nvSpPr>
        <p:spPr>
          <a:xfrm>
            <a:off x="5536734" y="609600"/>
            <a:ext cx="3737268" cy="1320800"/>
          </a:xfrm>
        </p:spPr>
        <p:txBody>
          <a:bodyPr vert="horz" lIns="91440" tIns="45720" rIns="91440" bIns="45720" rtlCol="0" anchor="t">
            <a:normAutofit/>
          </a:bodyPr>
          <a:lstStyle/>
          <a:p>
            <a:r>
              <a:rPr lang="en-US"/>
              <a:t>Analysis Results</a:t>
            </a:r>
          </a:p>
        </p:txBody>
      </p:sp>
      <p:sp>
        <p:nvSpPr>
          <p:cNvPr id="4" name="TextBox 3">
            <a:extLst>
              <a:ext uri="{FF2B5EF4-FFF2-40B4-BE49-F238E27FC236}">
                <a16:creationId xmlns:a16="http://schemas.microsoft.com/office/drawing/2014/main" id="{357A31D9-BBBD-1599-BA13-9A32F4894C0E}"/>
              </a:ext>
            </a:extLst>
          </p:cNvPr>
          <p:cNvSpPr txBox="1"/>
          <p:nvPr/>
        </p:nvSpPr>
        <p:spPr>
          <a:xfrm>
            <a:off x="5209563" y="1541417"/>
            <a:ext cx="4064439" cy="5068389"/>
          </a:xfrm>
          <a:prstGeom prst="rect">
            <a:avLst/>
          </a:prstGeom>
        </p:spPr>
        <p:txBody>
          <a:bodyPr vert="horz" lIns="91440" tIns="45720" rIns="91440" bIns="45720" rtlCol="0">
            <a:normAutofit fontScale="92500" lnSpcReduction="10000"/>
          </a:bodyPr>
          <a:lstStyle/>
          <a:p>
            <a:pPr>
              <a:lnSpc>
                <a:spcPct val="90000"/>
              </a:lnSpc>
              <a:spcBef>
                <a:spcPts val="1000"/>
              </a:spcBef>
              <a:buClr>
                <a:schemeClr val="accent1"/>
              </a:buClr>
              <a:buSzPct val="80000"/>
              <a:buFont typeface="Wingdings 3" charset="2"/>
              <a:buChar char=""/>
            </a:pPr>
            <a:r>
              <a:rPr lang="en-US" sz="1600" b="0" i="0" dirty="0">
                <a:solidFill>
                  <a:schemeClr val="tx1">
                    <a:lumMod val="75000"/>
                    <a:lumOff val="25000"/>
                  </a:schemeClr>
                </a:solidFill>
                <a:effectLst/>
              </a:rPr>
              <a:t>Based on historical data, we can identify that the leading indicators that reliably predict changes in housing prices to be the average income and the average population quantity of a city in the state of Texas. </a:t>
            </a:r>
          </a:p>
          <a:p>
            <a:pPr>
              <a:lnSpc>
                <a:spcPct val="90000"/>
              </a:lnSpc>
              <a:spcBef>
                <a:spcPts val="1000"/>
              </a:spcBef>
              <a:buClr>
                <a:schemeClr val="accent1"/>
              </a:buClr>
              <a:buSzPct val="80000"/>
              <a:buFont typeface="Wingdings 3" charset="2"/>
              <a:buChar char=""/>
            </a:pPr>
            <a:r>
              <a:rPr lang="en-US" sz="1600" b="0" i="0" dirty="0">
                <a:solidFill>
                  <a:schemeClr val="tx1">
                    <a:lumMod val="75000"/>
                    <a:lumOff val="25000"/>
                  </a:schemeClr>
                </a:solidFill>
                <a:effectLst/>
              </a:rPr>
              <a:t>Analyzing the data and using linear regression models and plotting well informed graphs, we can identity a positive correlation between the average income in Texas to the average housing prices and the average population in each city to the average housing pricing in Texas, in that as the income or population quantity increases/decreases, the housing prices also increase/decreases. </a:t>
            </a:r>
          </a:p>
          <a:p>
            <a:pPr>
              <a:lnSpc>
                <a:spcPct val="90000"/>
              </a:lnSpc>
              <a:spcBef>
                <a:spcPts val="1000"/>
              </a:spcBef>
              <a:buClr>
                <a:schemeClr val="accent1"/>
              </a:buClr>
              <a:buSzPct val="80000"/>
              <a:buFont typeface="Wingdings 3" charset="2"/>
              <a:buChar char=""/>
            </a:pPr>
            <a:r>
              <a:rPr lang="en-US" sz="1600" b="0" i="0" dirty="0">
                <a:solidFill>
                  <a:schemeClr val="tx1">
                    <a:lumMod val="75000"/>
                    <a:lumOff val="25000"/>
                  </a:schemeClr>
                </a:solidFill>
                <a:effectLst/>
              </a:rPr>
              <a:t>Furthermore, it can be concluded that the housing market is stable seeing that the historical trend </a:t>
            </a:r>
            <a:r>
              <a:rPr lang="en-US" sz="1600" b="0" i="0" dirty="0" err="1">
                <a:solidFill>
                  <a:schemeClr val="tx1">
                    <a:lumMod val="75000"/>
                    <a:lumOff val="25000"/>
                  </a:schemeClr>
                </a:solidFill>
                <a:effectLst/>
              </a:rPr>
              <a:t>doesnt</a:t>
            </a:r>
            <a:r>
              <a:rPr lang="en-US" sz="1600" b="0" i="0" dirty="0">
                <a:solidFill>
                  <a:schemeClr val="tx1">
                    <a:lumMod val="75000"/>
                    <a:lumOff val="25000"/>
                  </a:schemeClr>
                </a:solidFill>
                <a:effectLst/>
              </a:rPr>
              <a:t> involve any major highs and lows in the market (This is based on historical data found which only relates to income and population in relation to housing prices and does not accurately represent all the factors that may influence in the housing market).</a:t>
            </a:r>
            <a:endParaRPr lang="en-US" sz="1600" dirty="0">
              <a:solidFill>
                <a:schemeClr val="tx1">
                  <a:lumMod val="75000"/>
                  <a:lumOff val="25000"/>
                </a:schemeClr>
              </a:solidFill>
            </a:endParaRPr>
          </a:p>
        </p:txBody>
      </p:sp>
      <p:pic>
        <p:nvPicPr>
          <p:cNvPr id="48" name="Picture 47" descr="Angled shot of pen on a graph">
            <a:extLst>
              <a:ext uri="{FF2B5EF4-FFF2-40B4-BE49-F238E27FC236}">
                <a16:creationId xmlns:a16="http://schemas.microsoft.com/office/drawing/2014/main" id="{8FAB11D0-4363-CE6F-BE3C-AF011C0DC875}"/>
              </a:ext>
            </a:extLst>
          </p:cNvPr>
          <p:cNvPicPr>
            <a:picLocks noChangeAspect="1"/>
          </p:cNvPicPr>
          <p:nvPr/>
        </p:nvPicPr>
        <p:blipFill rotWithShape="1">
          <a:blip r:embed="rId2"/>
          <a:srcRect l="8602" r="38888"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3540062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4E4E-6C5F-2182-0358-D5BDE905F977}"/>
              </a:ext>
            </a:extLst>
          </p:cNvPr>
          <p:cNvSpPr>
            <a:spLocks noGrp="1"/>
          </p:cNvSpPr>
          <p:nvPr>
            <p:ph type="title"/>
          </p:nvPr>
        </p:nvSpPr>
        <p:spPr>
          <a:xfrm>
            <a:off x="5536733" y="609599"/>
            <a:ext cx="4202689" cy="1463749"/>
          </a:xfrm>
        </p:spPr>
        <p:txBody>
          <a:bodyPr>
            <a:normAutofit fontScale="90000"/>
          </a:bodyPr>
          <a:lstStyle/>
          <a:p>
            <a:r>
              <a:rPr lang="en-US" b="1" u="sng" dirty="0"/>
              <a:t>Recommendation for Future Analysis</a:t>
            </a:r>
            <a:br>
              <a:rPr lang="en-US" b="1" u="sng" dirty="0"/>
            </a:br>
            <a:endParaRPr lang="en-CA" dirty="0"/>
          </a:p>
        </p:txBody>
      </p:sp>
      <p:sp>
        <p:nvSpPr>
          <p:cNvPr id="3" name="Content Placeholder 2">
            <a:extLst>
              <a:ext uri="{FF2B5EF4-FFF2-40B4-BE49-F238E27FC236}">
                <a16:creationId xmlns:a16="http://schemas.microsoft.com/office/drawing/2014/main" id="{B775623A-F357-F77C-6218-45F38B28550A}"/>
              </a:ext>
            </a:extLst>
          </p:cNvPr>
          <p:cNvSpPr>
            <a:spLocks noGrp="1"/>
          </p:cNvSpPr>
          <p:nvPr>
            <p:ph idx="1"/>
          </p:nvPr>
        </p:nvSpPr>
        <p:spPr>
          <a:xfrm>
            <a:off x="5209563" y="2160589"/>
            <a:ext cx="4064439" cy="3880773"/>
          </a:xfrm>
        </p:spPr>
        <p:txBody>
          <a:bodyPr>
            <a:normAutofit/>
          </a:bodyPr>
          <a:lstStyle/>
          <a:p>
            <a:r>
              <a:rPr lang="en-US" dirty="0"/>
              <a:t>Explore more data sources to find more factors that could influence housing prices</a:t>
            </a:r>
          </a:p>
          <a:p>
            <a:r>
              <a:rPr lang="en-US" dirty="0"/>
              <a:t>Compare models against each other with  their RMSE with naive forecasting </a:t>
            </a:r>
          </a:p>
          <a:p>
            <a:r>
              <a:rPr lang="en-CA" dirty="0"/>
              <a:t>Use more features for machine learning such as Transpirations status, weather, education level, basement status, back yard status, neighborhood safety, market status, </a:t>
            </a:r>
            <a:r>
              <a:rPr lang="en-CA" dirty="0" err="1"/>
              <a:t>ect</a:t>
            </a:r>
            <a:endParaRPr lang="en-CA" dirty="0"/>
          </a:p>
        </p:txBody>
      </p:sp>
      <p:pic>
        <p:nvPicPr>
          <p:cNvPr id="5" name="Picture 4" descr="Sample being pipetted into a petri dish">
            <a:extLst>
              <a:ext uri="{FF2B5EF4-FFF2-40B4-BE49-F238E27FC236}">
                <a16:creationId xmlns:a16="http://schemas.microsoft.com/office/drawing/2014/main" id="{D18E40EE-4799-8433-093D-43040D482CA3}"/>
              </a:ext>
            </a:extLst>
          </p:cNvPr>
          <p:cNvPicPr>
            <a:picLocks noChangeAspect="1"/>
          </p:cNvPicPr>
          <p:nvPr/>
        </p:nvPicPr>
        <p:blipFill rotWithShape="1">
          <a:blip r:embed="rId2"/>
          <a:srcRect l="39375" r="182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3328743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C7613-8FBA-B297-041C-ECFFD5AB1FB4}"/>
              </a:ext>
            </a:extLst>
          </p:cNvPr>
          <p:cNvSpPr>
            <a:spLocks noGrp="1"/>
          </p:cNvSpPr>
          <p:nvPr>
            <p:ph type="title"/>
          </p:nvPr>
        </p:nvSpPr>
        <p:spPr>
          <a:xfrm>
            <a:off x="5536734" y="609600"/>
            <a:ext cx="3737268" cy="1320800"/>
          </a:xfrm>
        </p:spPr>
        <p:txBody>
          <a:bodyPr>
            <a:normAutofit/>
          </a:bodyPr>
          <a:lstStyle/>
          <a:p>
            <a:r>
              <a:rPr lang="en-US" sz="4000" dirty="0"/>
              <a:t>Finally </a:t>
            </a:r>
            <a:endParaRPr lang="en-CA" sz="4000" dirty="0"/>
          </a:p>
        </p:txBody>
      </p:sp>
      <p:sp>
        <p:nvSpPr>
          <p:cNvPr id="3" name="Content Placeholder 2">
            <a:extLst>
              <a:ext uri="{FF2B5EF4-FFF2-40B4-BE49-F238E27FC236}">
                <a16:creationId xmlns:a16="http://schemas.microsoft.com/office/drawing/2014/main" id="{2370687D-4C43-E17D-5F2F-BBD87F92655E}"/>
              </a:ext>
            </a:extLst>
          </p:cNvPr>
          <p:cNvSpPr>
            <a:spLocks noGrp="1"/>
          </p:cNvSpPr>
          <p:nvPr>
            <p:ph idx="1"/>
          </p:nvPr>
        </p:nvSpPr>
        <p:spPr>
          <a:xfrm>
            <a:off x="5209563" y="2160589"/>
            <a:ext cx="4064439" cy="3880773"/>
          </a:xfrm>
        </p:spPr>
        <p:txBody>
          <a:bodyPr>
            <a:normAutofit/>
          </a:bodyPr>
          <a:lstStyle/>
          <a:p>
            <a:r>
              <a:rPr lang="en-US" b="0" i="0" dirty="0">
                <a:solidFill>
                  <a:schemeClr val="tx1"/>
                </a:solidFill>
                <a:effectLst/>
                <a:latin typeface="Söhne"/>
              </a:rPr>
              <a:t>Certainly! It's great to hear that all members of group 3 appreciate the attention and are open to questions. Your positive feedback is appreciated! If there's anything specific, you'd like assistance with or if you have any questions, feel free to let us know. We are here to help!</a:t>
            </a:r>
            <a:endParaRPr lang="en-CA" dirty="0">
              <a:solidFill>
                <a:schemeClr val="tx1"/>
              </a:solidFill>
            </a:endParaRPr>
          </a:p>
        </p:txBody>
      </p:sp>
      <p:pic>
        <p:nvPicPr>
          <p:cNvPr id="5" name="Picture 4" descr="Puzzle">
            <a:extLst>
              <a:ext uri="{FF2B5EF4-FFF2-40B4-BE49-F238E27FC236}">
                <a16:creationId xmlns:a16="http://schemas.microsoft.com/office/drawing/2014/main" id="{B20F9449-55B5-51D6-57FB-A8EF80AB15B5}"/>
              </a:ext>
            </a:extLst>
          </p:cNvPr>
          <p:cNvPicPr>
            <a:picLocks noChangeAspect="1"/>
          </p:cNvPicPr>
          <p:nvPr/>
        </p:nvPicPr>
        <p:blipFill rotWithShape="1">
          <a:blip r:embed="rId2"/>
          <a:srcRect l="23846" r="23643"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4013375010"/>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eckmate in a chess game">
            <a:extLst>
              <a:ext uri="{FF2B5EF4-FFF2-40B4-BE49-F238E27FC236}">
                <a16:creationId xmlns:a16="http://schemas.microsoft.com/office/drawing/2014/main" id="{5FFE6CED-E58F-A429-E577-FB7760E0581E}"/>
              </a:ext>
            </a:extLst>
          </p:cNvPr>
          <p:cNvPicPr>
            <a:picLocks noChangeAspect="1"/>
          </p:cNvPicPr>
          <p:nvPr/>
        </p:nvPicPr>
        <p:blipFill rotWithShape="1">
          <a:blip r:embed="rId2"/>
          <a:srcRect l="9091" t="32493"/>
          <a:stretch/>
        </p:blipFill>
        <p:spPr>
          <a:xfrm>
            <a:off x="1" y="10"/>
            <a:ext cx="12191999" cy="6857990"/>
          </a:xfrm>
          <a:prstGeom prst="rect">
            <a:avLst/>
          </a:prstGeom>
        </p:spPr>
      </p:pic>
      <p:sp>
        <p:nvSpPr>
          <p:cNvPr id="2" name="Title 1">
            <a:extLst>
              <a:ext uri="{FF2B5EF4-FFF2-40B4-BE49-F238E27FC236}">
                <a16:creationId xmlns:a16="http://schemas.microsoft.com/office/drawing/2014/main" id="{6136DEE1-3AAA-55E0-BB2B-41E79813B500}"/>
              </a:ext>
            </a:extLst>
          </p:cNvPr>
          <p:cNvSpPr>
            <a:spLocks noGrp="1"/>
          </p:cNvSpPr>
          <p:nvPr>
            <p:ph type="title"/>
          </p:nvPr>
        </p:nvSpPr>
        <p:spPr>
          <a:xfrm>
            <a:off x="4704200" y="1678665"/>
            <a:ext cx="4569803" cy="2369131"/>
          </a:xfrm>
        </p:spPr>
        <p:txBody>
          <a:bodyPr vert="horz" lIns="91440" tIns="45720" rIns="91440" bIns="45720" rtlCol="0" anchor="b">
            <a:prstTxWarp prst="textPlain">
              <a:avLst/>
            </a:prstTxWarp>
            <a:normAutofit/>
            <a:scene3d>
              <a:camera prst="isometricOffAxis1Top"/>
              <a:lightRig rig="threePt" dir="t"/>
            </a:scene3d>
          </a:bodyPr>
          <a:lstStyle/>
          <a:p>
            <a:pPr algn="r"/>
            <a:r>
              <a:rPr lang="en-US" sz="5400" i="1" dirty="0"/>
              <a:t>The end</a:t>
            </a:r>
          </a:p>
        </p:txBody>
      </p:sp>
    </p:spTree>
    <p:extLst>
      <p:ext uri="{BB962C8B-B14F-4D97-AF65-F5344CB8AC3E}">
        <p14:creationId xmlns:p14="http://schemas.microsoft.com/office/powerpoint/2010/main" val="184159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descr="Financial graphs on a dark display">
            <a:extLst>
              <a:ext uri="{FF2B5EF4-FFF2-40B4-BE49-F238E27FC236}">
                <a16:creationId xmlns:a16="http://schemas.microsoft.com/office/drawing/2014/main" id="{5E668EF4-4209-5DAE-C0A3-D1B0EB5955E2}"/>
              </a:ext>
            </a:extLst>
          </p:cNvPr>
          <p:cNvPicPr>
            <a:picLocks noChangeAspect="1"/>
          </p:cNvPicPr>
          <p:nvPr/>
        </p:nvPicPr>
        <p:blipFill rotWithShape="1">
          <a:blip r:embed="rId2"/>
          <a:srcRect l="19776" t="9091" r="14589"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12BD007-59CA-C62F-6A79-2495F553D92C}"/>
              </a:ext>
            </a:extLst>
          </p:cNvPr>
          <p:cNvSpPr>
            <a:spLocks noGrp="1"/>
          </p:cNvSpPr>
          <p:nvPr>
            <p:ph type="title"/>
          </p:nvPr>
        </p:nvSpPr>
        <p:spPr>
          <a:xfrm>
            <a:off x="842597" y="463984"/>
            <a:ext cx="4088190" cy="2369093"/>
          </a:xfrm>
        </p:spPr>
        <p:txBody>
          <a:bodyPr vert="horz" lIns="91440" tIns="45720" rIns="91440" bIns="45720" rtlCol="0" anchor="b">
            <a:normAutofit/>
          </a:bodyPr>
          <a:lstStyle/>
          <a:p>
            <a:pPr algn="r"/>
            <a:r>
              <a:rPr lang="en-US" sz="4800" dirty="0"/>
              <a:t>Presentation </a:t>
            </a:r>
            <a:br>
              <a:rPr lang="en-US" sz="4800" dirty="0"/>
            </a:br>
            <a:r>
              <a:rPr lang="en-US" sz="4800" dirty="0"/>
              <a:t>Sections: </a:t>
            </a:r>
          </a:p>
        </p:txBody>
      </p:sp>
      <p:sp>
        <p:nvSpPr>
          <p:cNvPr id="53" name="Google Shape;115;ga4ada4306e_0_15">
            <a:extLst>
              <a:ext uri="{FF2B5EF4-FFF2-40B4-BE49-F238E27FC236}">
                <a16:creationId xmlns:a16="http://schemas.microsoft.com/office/drawing/2014/main" id="{FC647CEB-22B2-0E45-1B70-3E4AD6B0862E}"/>
              </a:ext>
            </a:extLst>
          </p:cNvPr>
          <p:cNvSpPr/>
          <p:nvPr/>
        </p:nvSpPr>
        <p:spPr>
          <a:xfrm>
            <a:off x="1088601" y="3297061"/>
            <a:ext cx="330000" cy="330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extBox 54">
            <a:extLst>
              <a:ext uri="{FF2B5EF4-FFF2-40B4-BE49-F238E27FC236}">
                <a16:creationId xmlns:a16="http://schemas.microsoft.com/office/drawing/2014/main" id="{7D6439E8-3994-CF81-73AA-72FBBFB4F4CF}"/>
              </a:ext>
            </a:extLst>
          </p:cNvPr>
          <p:cNvSpPr txBox="1"/>
          <p:nvPr/>
        </p:nvSpPr>
        <p:spPr>
          <a:xfrm>
            <a:off x="1400989" y="3243727"/>
            <a:ext cx="3259667" cy="369332"/>
          </a:xfrm>
          <a:prstGeom prst="rect">
            <a:avLst/>
          </a:prstGeom>
          <a:noFill/>
        </p:spPr>
        <p:txBody>
          <a:bodyPr wrap="square" rtlCol="0">
            <a:spAutoFit/>
          </a:bodyPr>
          <a:lstStyle/>
          <a:p>
            <a:r>
              <a:rPr lang="en-US" dirty="0"/>
              <a:t>Data Exploration &amp; Cleaning</a:t>
            </a:r>
            <a:endParaRPr lang="en-CA" dirty="0"/>
          </a:p>
        </p:txBody>
      </p:sp>
      <p:sp>
        <p:nvSpPr>
          <p:cNvPr id="57" name="TextBox 56">
            <a:extLst>
              <a:ext uri="{FF2B5EF4-FFF2-40B4-BE49-F238E27FC236}">
                <a16:creationId xmlns:a16="http://schemas.microsoft.com/office/drawing/2014/main" id="{6171FB6D-FFE0-661B-C3A5-D18F9E197F54}"/>
              </a:ext>
            </a:extLst>
          </p:cNvPr>
          <p:cNvSpPr txBox="1"/>
          <p:nvPr/>
        </p:nvSpPr>
        <p:spPr>
          <a:xfrm>
            <a:off x="1507067" y="3956082"/>
            <a:ext cx="3259667" cy="369332"/>
          </a:xfrm>
          <a:prstGeom prst="rect">
            <a:avLst/>
          </a:prstGeom>
          <a:noFill/>
        </p:spPr>
        <p:txBody>
          <a:bodyPr wrap="square" rtlCol="0">
            <a:spAutoFit/>
          </a:bodyPr>
          <a:lstStyle/>
          <a:p>
            <a:r>
              <a:rPr lang="en-US" dirty="0"/>
              <a:t>Database</a:t>
            </a:r>
            <a:endParaRPr lang="en-CA" dirty="0"/>
          </a:p>
        </p:txBody>
      </p:sp>
      <p:sp>
        <p:nvSpPr>
          <p:cNvPr id="59" name="Google Shape;119;ga4ada4306e_0_15">
            <a:extLst>
              <a:ext uri="{FF2B5EF4-FFF2-40B4-BE49-F238E27FC236}">
                <a16:creationId xmlns:a16="http://schemas.microsoft.com/office/drawing/2014/main" id="{F6EB8C8B-3C98-7563-FB36-0D5AC2C0441E}"/>
              </a:ext>
            </a:extLst>
          </p:cNvPr>
          <p:cNvSpPr/>
          <p:nvPr/>
        </p:nvSpPr>
        <p:spPr>
          <a:xfrm>
            <a:off x="1085414" y="3975748"/>
            <a:ext cx="330000" cy="330000"/>
          </a:xfrm>
          <a:prstGeom prst="rect">
            <a:avLst/>
          </a:prstGeom>
          <a:blipFill rotWithShape="1">
            <a:blip r:embed="rId4">
              <a:alphaModFix/>
            </a:blip>
            <a:stretch>
              <a:fillRect/>
            </a:stretch>
          </a:blipFill>
          <a:ln w="12700" cap="flat" cmpd="sng">
            <a:solidFill>
              <a:schemeClr val="accent6">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TextBox 66">
            <a:extLst>
              <a:ext uri="{FF2B5EF4-FFF2-40B4-BE49-F238E27FC236}">
                <a16:creationId xmlns:a16="http://schemas.microsoft.com/office/drawing/2014/main" id="{5078DFAB-6359-21EC-ABE1-509AFA337894}"/>
              </a:ext>
            </a:extLst>
          </p:cNvPr>
          <p:cNvSpPr txBox="1"/>
          <p:nvPr/>
        </p:nvSpPr>
        <p:spPr>
          <a:xfrm>
            <a:off x="1415414" y="4660872"/>
            <a:ext cx="3259667" cy="369332"/>
          </a:xfrm>
          <a:prstGeom prst="rect">
            <a:avLst/>
          </a:prstGeom>
          <a:noFill/>
        </p:spPr>
        <p:txBody>
          <a:bodyPr wrap="square" rtlCol="0">
            <a:spAutoFit/>
          </a:bodyPr>
          <a:lstStyle/>
          <a:p>
            <a:r>
              <a:rPr lang="en-US" dirty="0"/>
              <a:t>Machine Learning </a:t>
            </a:r>
            <a:endParaRPr lang="en-CA" dirty="0"/>
          </a:p>
        </p:txBody>
      </p:sp>
      <p:sp>
        <p:nvSpPr>
          <p:cNvPr id="69" name="TextBox 68">
            <a:extLst>
              <a:ext uri="{FF2B5EF4-FFF2-40B4-BE49-F238E27FC236}">
                <a16:creationId xmlns:a16="http://schemas.microsoft.com/office/drawing/2014/main" id="{9759038F-C048-F4F1-5E99-A09117BD796E}"/>
              </a:ext>
            </a:extLst>
          </p:cNvPr>
          <p:cNvSpPr txBox="1"/>
          <p:nvPr/>
        </p:nvSpPr>
        <p:spPr>
          <a:xfrm>
            <a:off x="1400988" y="5365662"/>
            <a:ext cx="3259667" cy="369332"/>
          </a:xfrm>
          <a:prstGeom prst="rect">
            <a:avLst/>
          </a:prstGeom>
          <a:noFill/>
        </p:spPr>
        <p:txBody>
          <a:bodyPr wrap="square" rtlCol="0">
            <a:spAutoFit/>
          </a:bodyPr>
          <a:lstStyle/>
          <a:p>
            <a:r>
              <a:rPr lang="en-US" dirty="0"/>
              <a:t>Dashboard</a:t>
            </a:r>
            <a:endParaRPr lang="en-CA" dirty="0"/>
          </a:p>
        </p:txBody>
      </p:sp>
      <p:sp>
        <p:nvSpPr>
          <p:cNvPr id="71" name="Google Shape;123;ga4ada4306e_0_15">
            <a:extLst>
              <a:ext uri="{FF2B5EF4-FFF2-40B4-BE49-F238E27FC236}">
                <a16:creationId xmlns:a16="http://schemas.microsoft.com/office/drawing/2014/main" id="{951B7490-6480-AACC-A7D8-6E0959BA68AA}"/>
              </a:ext>
            </a:extLst>
          </p:cNvPr>
          <p:cNvSpPr/>
          <p:nvPr/>
        </p:nvSpPr>
        <p:spPr>
          <a:xfrm>
            <a:off x="1082842" y="4682382"/>
            <a:ext cx="330000" cy="330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7;ga4ada4306e_0_15">
            <a:extLst>
              <a:ext uri="{FF2B5EF4-FFF2-40B4-BE49-F238E27FC236}">
                <a16:creationId xmlns:a16="http://schemas.microsoft.com/office/drawing/2014/main" id="{C53D4E5F-D64F-0C36-A688-1E82D29F3C13}"/>
              </a:ext>
            </a:extLst>
          </p:cNvPr>
          <p:cNvSpPr/>
          <p:nvPr/>
        </p:nvSpPr>
        <p:spPr>
          <a:xfrm>
            <a:off x="1091740" y="5361504"/>
            <a:ext cx="330000" cy="3300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52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8523-C9ED-0604-93BA-8BEBF23620A5}"/>
              </a:ext>
            </a:extLst>
          </p:cNvPr>
          <p:cNvSpPr>
            <a:spLocks noGrp="1"/>
          </p:cNvSpPr>
          <p:nvPr>
            <p:ph type="title"/>
          </p:nvPr>
        </p:nvSpPr>
        <p:spPr>
          <a:xfrm>
            <a:off x="5515469" y="168488"/>
            <a:ext cx="3737268" cy="1320800"/>
          </a:xfr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t">
            <a:normAutofit/>
          </a:bodyPr>
          <a:lstStyle/>
          <a:p>
            <a:r>
              <a:rPr lang="en-US" b="1" dirty="0">
                <a:ln w="9525">
                  <a:solidFill>
                    <a:schemeClr val="bg1"/>
                  </a:solidFill>
                  <a:prstDash val="solid"/>
                </a:ln>
                <a:solidFill>
                  <a:schemeClr val="bg1"/>
                </a:solidFill>
                <a:effectLst>
                  <a:outerShdw blurRad="12700" dist="38100" dir="2700000" algn="tl" rotWithShape="0">
                    <a:schemeClr val="bg1">
                      <a:lumMod val="50000"/>
                    </a:schemeClr>
                  </a:outerShdw>
                </a:effectLst>
                <a:latin typeface="+mj-lt"/>
                <a:ea typeface="+mj-ea"/>
                <a:cs typeface="+mj-cs"/>
              </a:rPr>
              <a:t>TEAM MEMBER &amp; ROLES</a:t>
            </a:r>
          </a:p>
        </p:txBody>
      </p:sp>
      <p:sp>
        <p:nvSpPr>
          <p:cNvPr id="4" name="Star: 8 Points 3">
            <a:extLst>
              <a:ext uri="{FF2B5EF4-FFF2-40B4-BE49-F238E27FC236}">
                <a16:creationId xmlns:a16="http://schemas.microsoft.com/office/drawing/2014/main" id="{68578790-A069-E82B-9EEE-BBA825009246}"/>
              </a:ext>
            </a:extLst>
          </p:cNvPr>
          <p:cNvSpPr/>
          <p:nvPr/>
        </p:nvSpPr>
        <p:spPr>
          <a:xfrm>
            <a:off x="5068347" y="2174305"/>
            <a:ext cx="2477189" cy="2004290"/>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bg1"/>
                </a:solidFill>
              </a:rPr>
              <a:t>Bilal Ismail</a:t>
            </a:r>
          </a:p>
          <a:p>
            <a:pPr>
              <a:spcBef>
                <a:spcPts val="1000"/>
              </a:spcBef>
              <a:buClr>
                <a:schemeClr val="accent1"/>
              </a:buClr>
              <a:buSzPct val="80000"/>
              <a:buFont typeface="Wingdings 3" charset="2"/>
              <a:buChar char=""/>
            </a:pPr>
            <a:r>
              <a:rPr lang="en-US" dirty="0">
                <a:solidFill>
                  <a:schemeClr val="bg1"/>
                </a:solidFill>
              </a:rPr>
              <a:t>Cleaning Data </a:t>
            </a:r>
          </a:p>
        </p:txBody>
      </p:sp>
      <p:pic>
        <p:nvPicPr>
          <p:cNvPr id="44" name="Picture 43" descr="One in a crowd">
            <a:extLst>
              <a:ext uri="{FF2B5EF4-FFF2-40B4-BE49-F238E27FC236}">
                <a16:creationId xmlns:a16="http://schemas.microsoft.com/office/drawing/2014/main" id="{0EC95EDE-5FF0-EB12-0A83-F676CD666E93}"/>
              </a:ext>
            </a:extLst>
          </p:cNvPr>
          <p:cNvPicPr>
            <a:picLocks noChangeAspect="1"/>
          </p:cNvPicPr>
          <p:nvPr/>
        </p:nvPicPr>
        <p:blipFill rotWithShape="1">
          <a:blip r:embed="rId2"/>
          <a:srcRect l="24595" r="1640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 name="Star: 8 Points 5">
            <a:extLst>
              <a:ext uri="{FF2B5EF4-FFF2-40B4-BE49-F238E27FC236}">
                <a16:creationId xmlns:a16="http://schemas.microsoft.com/office/drawing/2014/main" id="{A71F9D40-F643-5D24-978E-9E1B3DA14077}"/>
              </a:ext>
            </a:extLst>
          </p:cNvPr>
          <p:cNvSpPr/>
          <p:nvPr/>
        </p:nvSpPr>
        <p:spPr>
          <a:xfrm>
            <a:off x="6746340" y="4489597"/>
            <a:ext cx="2723671" cy="1777999"/>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Carson Moore</a:t>
            </a:r>
          </a:p>
          <a:p>
            <a:pPr algn="ctr">
              <a:spcAft>
                <a:spcPts val="600"/>
              </a:spcAft>
            </a:pPr>
            <a:r>
              <a:rPr lang="en-US" dirty="0"/>
              <a:t>Presentation </a:t>
            </a:r>
            <a:endParaRPr lang="en-CA" dirty="0"/>
          </a:p>
        </p:txBody>
      </p:sp>
      <p:sp>
        <p:nvSpPr>
          <p:cNvPr id="32" name="Star: 8 Points 31">
            <a:extLst>
              <a:ext uri="{FF2B5EF4-FFF2-40B4-BE49-F238E27FC236}">
                <a16:creationId xmlns:a16="http://schemas.microsoft.com/office/drawing/2014/main" id="{702A9B3D-5A20-B449-ED78-492102B74EB3}"/>
              </a:ext>
            </a:extLst>
          </p:cNvPr>
          <p:cNvSpPr/>
          <p:nvPr/>
        </p:nvSpPr>
        <p:spPr>
          <a:xfrm>
            <a:off x="3870251" y="4470399"/>
            <a:ext cx="2396193" cy="1777999"/>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err="1"/>
              <a:t>Clarajean</a:t>
            </a:r>
            <a:r>
              <a:rPr lang="en-US" dirty="0"/>
              <a:t> </a:t>
            </a:r>
            <a:r>
              <a:rPr lang="en-US" dirty="0" err="1"/>
              <a:t>Lugenge</a:t>
            </a:r>
            <a:endParaRPr lang="en-US" dirty="0"/>
          </a:p>
          <a:p>
            <a:pPr algn="ctr">
              <a:spcAft>
                <a:spcPts val="600"/>
              </a:spcAft>
            </a:pPr>
            <a:r>
              <a:rPr lang="en-US" dirty="0"/>
              <a:t>Tableau</a:t>
            </a:r>
            <a:endParaRPr lang="en-CA" dirty="0"/>
          </a:p>
        </p:txBody>
      </p:sp>
      <p:sp>
        <p:nvSpPr>
          <p:cNvPr id="34" name="Star: 8 Points 33">
            <a:extLst>
              <a:ext uri="{FF2B5EF4-FFF2-40B4-BE49-F238E27FC236}">
                <a16:creationId xmlns:a16="http://schemas.microsoft.com/office/drawing/2014/main" id="{0CE1B656-86E3-0D2F-2D0C-017AC5204E0C}"/>
              </a:ext>
            </a:extLst>
          </p:cNvPr>
          <p:cNvSpPr/>
          <p:nvPr/>
        </p:nvSpPr>
        <p:spPr>
          <a:xfrm>
            <a:off x="9792089" y="4479998"/>
            <a:ext cx="2567013" cy="1768400"/>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Stephen Fernandes</a:t>
            </a:r>
          </a:p>
          <a:p>
            <a:pPr algn="ctr">
              <a:spcAft>
                <a:spcPts val="600"/>
              </a:spcAft>
            </a:pPr>
            <a:r>
              <a:rPr lang="en-US"/>
              <a:t>Machine learning</a:t>
            </a:r>
            <a:endParaRPr lang="en-CA"/>
          </a:p>
        </p:txBody>
      </p:sp>
      <p:sp>
        <p:nvSpPr>
          <p:cNvPr id="36" name="Star: 8 Points 35">
            <a:extLst>
              <a:ext uri="{FF2B5EF4-FFF2-40B4-BE49-F238E27FC236}">
                <a16:creationId xmlns:a16="http://schemas.microsoft.com/office/drawing/2014/main" id="{33019BFF-FF8F-0850-9157-DDC4603F135A}"/>
              </a:ext>
            </a:extLst>
          </p:cNvPr>
          <p:cNvSpPr/>
          <p:nvPr/>
        </p:nvSpPr>
        <p:spPr>
          <a:xfrm>
            <a:off x="8364992" y="2272606"/>
            <a:ext cx="2567013" cy="1905989"/>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Gurpal Gill</a:t>
            </a:r>
          </a:p>
          <a:p>
            <a:pPr algn="ctr">
              <a:spcAft>
                <a:spcPts val="600"/>
              </a:spcAft>
            </a:pPr>
            <a:r>
              <a:rPr lang="en-US"/>
              <a:t>Data Base </a:t>
            </a:r>
            <a:endParaRPr lang="en-CA"/>
          </a:p>
        </p:txBody>
      </p:sp>
    </p:spTree>
    <p:extLst>
      <p:ext uri="{BB962C8B-B14F-4D97-AF65-F5344CB8AC3E}">
        <p14:creationId xmlns:p14="http://schemas.microsoft.com/office/powerpoint/2010/main" val="628102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4D02-F910-E366-B63A-4F6425307D23}"/>
              </a:ext>
            </a:extLst>
          </p:cNvPr>
          <p:cNvSpPr>
            <a:spLocks noGrp="1"/>
          </p:cNvSpPr>
          <p:nvPr>
            <p:ph type="title"/>
          </p:nvPr>
        </p:nvSpPr>
        <p:spPr>
          <a:xfrm>
            <a:off x="765110" y="4758611"/>
            <a:ext cx="8508893" cy="1024415"/>
          </a:xfrm>
        </p:spPr>
        <p:txBody>
          <a:bodyPr vert="horz" lIns="91440" tIns="45720" rIns="91440" bIns="45720" rtlCol="0" anchor="b">
            <a:normAutofit/>
          </a:bodyPr>
          <a:lstStyle/>
          <a:p>
            <a:pPr algn="ctr"/>
            <a:r>
              <a:rPr lang="en-US" sz="5400" dirty="0"/>
              <a:t>TECHNOLOGY WE USED </a:t>
            </a:r>
          </a:p>
        </p:txBody>
      </p:sp>
      <p:pic>
        <p:nvPicPr>
          <p:cNvPr id="7" name="Google Shape;181;ga4608018e6_0_47">
            <a:extLst>
              <a:ext uri="{FF2B5EF4-FFF2-40B4-BE49-F238E27FC236}">
                <a16:creationId xmlns:a16="http://schemas.microsoft.com/office/drawing/2014/main" id="{91F0D411-F021-1B66-1DB0-0CD31AB8497E}"/>
              </a:ext>
            </a:extLst>
          </p:cNvPr>
          <p:cNvPicPr preferRelativeResize="0">
            <a:picLocks noGrp="1"/>
          </p:cNvPicPr>
          <p:nvPr>
            <p:ph idx="1"/>
          </p:nvPr>
        </p:nvPicPr>
        <p:blipFill>
          <a:blip r:embed="rId2"/>
          <a:stretch>
            <a:fillRect/>
          </a:stretch>
        </p:blipFill>
        <p:spPr>
          <a:xfrm>
            <a:off x="4618979" y="219038"/>
            <a:ext cx="2483778" cy="2560595"/>
          </a:xfrm>
          <a:prstGeom prst="rect">
            <a:avLst/>
          </a:prstGeom>
          <a:noFill/>
        </p:spPr>
      </p:pic>
      <p:pic>
        <p:nvPicPr>
          <p:cNvPr id="9" name="Google Shape;182;ga4608018e6_0_47">
            <a:extLst>
              <a:ext uri="{FF2B5EF4-FFF2-40B4-BE49-F238E27FC236}">
                <a16:creationId xmlns:a16="http://schemas.microsoft.com/office/drawing/2014/main" id="{16B20D28-0811-AF30-51E2-B2618A2EC811}"/>
              </a:ext>
            </a:extLst>
          </p:cNvPr>
          <p:cNvPicPr preferRelativeResize="0"/>
          <p:nvPr/>
        </p:nvPicPr>
        <p:blipFill>
          <a:blip r:embed="rId3"/>
          <a:stretch>
            <a:fillRect/>
          </a:stretch>
        </p:blipFill>
        <p:spPr>
          <a:xfrm>
            <a:off x="8168587" y="1235811"/>
            <a:ext cx="3721859" cy="1170056"/>
          </a:xfrm>
          <a:prstGeom prst="rect">
            <a:avLst/>
          </a:prstGeom>
          <a:noFill/>
        </p:spPr>
      </p:pic>
      <p:pic>
        <p:nvPicPr>
          <p:cNvPr id="6" name="Google Shape;180;ga4608018e6_0_47">
            <a:extLst>
              <a:ext uri="{FF2B5EF4-FFF2-40B4-BE49-F238E27FC236}">
                <a16:creationId xmlns:a16="http://schemas.microsoft.com/office/drawing/2014/main" id="{C4AA2F3A-7837-7308-775C-52B073181069}"/>
              </a:ext>
            </a:extLst>
          </p:cNvPr>
          <p:cNvPicPr preferRelativeResize="0"/>
          <p:nvPr/>
        </p:nvPicPr>
        <p:blipFill>
          <a:blip r:embed="rId4"/>
          <a:stretch>
            <a:fillRect/>
          </a:stretch>
        </p:blipFill>
        <p:spPr>
          <a:xfrm>
            <a:off x="6986009" y="3154281"/>
            <a:ext cx="2483778" cy="1484057"/>
          </a:xfrm>
          <a:prstGeom prst="rect">
            <a:avLst/>
          </a:prstGeom>
          <a:noFill/>
        </p:spPr>
      </p:pic>
      <p:pic>
        <p:nvPicPr>
          <p:cNvPr id="5" name="Google Shape;187;ga4608018e6_0_47">
            <a:extLst>
              <a:ext uri="{FF2B5EF4-FFF2-40B4-BE49-F238E27FC236}">
                <a16:creationId xmlns:a16="http://schemas.microsoft.com/office/drawing/2014/main" id="{49EC2B34-7977-C237-14C5-7B4AAEE3AA6A}"/>
              </a:ext>
            </a:extLst>
          </p:cNvPr>
          <p:cNvPicPr preferRelativeResize="0"/>
          <p:nvPr/>
        </p:nvPicPr>
        <p:blipFill>
          <a:blip r:embed="rId5"/>
          <a:stretch>
            <a:fillRect/>
          </a:stretch>
        </p:blipFill>
        <p:spPr>
          <a:xfrm>
            <a:off x="615930" y="1158864"/>
            <a:ext cx="2483777" cy="2879741"/>
          </a:xfrm>
          <a:prstGeom prst="rect">
            <a:avLst/>
          </a:prstGeom>
          <a:noFill/>
        </p:spPr>
      </p:pic>
      <p:pic>
        <p:nvPicPr>
          <p:cNvPr id="15" name="Google Shape;183;ga4608018e6_0_47">
            <a:extLst>
              <a:ext uri="{FF2B5EF4-FFF2-40B4-BE49-F238E27FC236}">
                <a16:creationId xmlns:a16="http://schemas.microsoft.com/office/drawing/2014/main" id="{10BE2987-46C6-197C-66EC-452CB1C372E1}"/>
              </a:ext>
            </a:extLst>
          </p:cNvPr>
          <p:cNvPicPr preferRelativeResize="0"/>
          <p:nvPr/>
        </p:nvPicPr>
        <p:blipFill>
          <a:blip r:embed="rId6">
            <a:alphaModFix/>
          </a:blip>
          <a:stretch>
            <a:fillRect/>
          </a:stretch>
        </p:blipFill>
        <p:spPr>
          <a:xfrm>
            <a:off x="2991395" y="3359548"/>
            <a:ext cx="2577139" cy="1024415"/>
          </a:xfrm>
          <a:prstGeom prst="rect">
            <a:avLst/>
          </a:prstGeom>
          <a:noFill/>
          <a:ln>
            <a:noFill/>
          </a:ln>
        </p:spPr>
      </p:pic>
    </p:spTree>
    <p:extLst>
      <p:ext uri="{BB962C8B-B14F-4D97-AF65-F5344CB8AC3E}">
        <p14:creationId xmlns:p14="http://schemas.microsoft.com/office/powerpoint/2010/main" val="180513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Google Shape;206;p5">
            <a:extLst>
              <a:ext uri="{FF2B5EF4-FFF2-40B4-BE49-F238E27FC236}">
                <a16:creationId xmlns:a16="http://schemas.microsoft.com/office/drawing/2014/main" id="{121D9157-EFAE-404C-6FC6-6E0D56D7C8A4}"/>
              </a:ext>
            </a:extLst>
          </p:cNvPr>
          <p:cNvSpPr txBox="1">
            <a:spLocks noGrp="1"/>
          </p:cNvSpPr>
          <p:nvPr>
            <p:ph type="title"/>
          </p:nvPr>
        </p:nvSpPr>
        <p:spPr>
          <a:xfrm>
            <a:off x="5536734" y="609600"/>
            <a:ext cx="4822112" cy="1320800"/>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3600"/>
            </a:pPr>
            <a:r>
              <a:rPr lang="en-US" dirty="0"/>
              <a:t>SOURCING THE DATA </a:t>
            </a:r>
          </a:p>
        </p:txBody>
      </p:sp>
      <p:sp>
        <p:nvSpPr>
          <p:cNvPr id="39" name="Google Shape;220;p5">
            <a:extLst>
              <a:ext uri="{FF2B5EF4-FFF2-40B4-BE49-F238E27FC236}">
                <a16:creationId xmlns:a16="http://schemas.microsoft.com/office/drawing/2014/main" id="{E02349F9-E190-05B8-41F4-E0899AECE23F}"/>
              </a:ext>
            </a:extLst>
          </p:cNvPr>
          <p:cNvSpPr/>
          <p:nvPr/>
        </p:nvSpPr>
        <p:spPr>
          <a:xfrm>
            <a:off x="5536734" y="1488612"/>
            <a:ext cx="5553632" cy="3880773"/>
          </a:xfrm>
          <a:prstGeom prst="rect">
            <a:avLst/>
          </a:prstGeom>
        </p:spPr>
        <p:txBody>
          <a:bodyPr spcFirstLastPara="1" vert="horz" lIns="91440" tIns="45720" rIns="91440" bIns="45720" rtlCol="0" anchorCtr="0">
            <a:normAutofit fontScale="92500"/>
          </a:bodyPr>
          <a:lstStyle/>
          <a:p>
            <a:pPr marL="0" marR="0" lvl="0" indent="0">
              <a:spcBef>
                <a:spcPts val="1000"/>
              </a:spcBef>
              <a:buClr>
                <a:schemeClr val="accent1"/>
              </a:buClr>
              <a:buSzPct val="80000"/>
              <a:buFont typeface="Wingdings 3" charset="2"/>
              <a:buChar char=""/>
            </a:pPr>
            <a:r>
              <a:rPr lang="en-US" b="0" i="1" u="none" strike="noStrike" cap="none" dirty="0">
                <a:solidFill>
                  <a:schemeClr val="tx1">
                    <a:lumMod val="75000"/>
                    <a:lumOff val="25000"/>
                  </a:schemeClr>
                </a:solidFill>
                <a:sym typeface="Twentieth Century"/>
              </a:rPr>
              <a:t>Our team sourced data from verified sites to answer our confirmed analysis questions. We pulled multiple data sets with information on housing prices, Income, </a:t>
            </a:r>
            <a:r>
              <a:rPr lang="en-US" i="1" dirty="0">
                <a:solidFill>
                  <a:schemeClr val="tx1">
                    <a:lumMod val="75000"/>
                    <a:lumOff val="25000"/>
                  </a:schemeClr>
                </a:solidFill>
                <a:sym typeface="Twentieth Century"/>
              </a:rPr>
              <a:t>population</a:t>
            </a:r>
            <a:r>
              <a:rPr lang="en-US" b="0" i="1" u="none" strike="noStrike" cap="none" dirty="0">
                <a:solidFill>
                  <a:schemeClr val="tx1">
                    <a:lumMod val="75000"/>
                    <a:lumOff val="25000"/>
                  </a:schemeClr>
                </a:solidFill>
                <a:sym typeface="Twentieth Century"/>
              </a:rPr>
              <a:t>, etc. that will support our overall analysis. </a:t>
            </a:r>
            <a:br>
              <a:rPr lang="en-US" b="0" i="1" u="none" strike="noStrike" cap="none" dirty="0">
                <a:solidFill>
                  <a:schemeClr val="tx1">
                    <a:lumMod val="75000"/>
                    <a:lumOff val="25000"/>
                  </a:schemeClr>
                </a:solidFill>
                <a:sym typeface="Twentieth Century"/>
              </a:rPr>
            </a:br>
            <a:r>
              <a:rPr lang="en-US" i="1" dirty="0">
                <a:solidFill>
                  <a:schemeClr val="tx1">
                    <a:lumMod val="75000"/>
                    <a:lumOff val="25000"/>
                  </a:schemeClr>
                </a:solidFill>
                <a:sym typeface="Twentieth Century"/>
              </a:rPr>
              <a:t>We will answer the following questions with our data:</a:t>
            </a:r>
          </a:p>
          <a:p>
            <a:pPr marL="0" marR="0" lvl="0" indent="0">
              <a:spcBef>
                <a:spcPts val="1000"/>
              </a:spcBef>
              <a:buClr>
                <a:schemeClr val="accent1"/>
              </a:buClr>
              <a:buSzPct val="80000"/>
              <a:buFont typeface="Wingdings 3" charset="2"/>
              <a:buChar char=""/>
            </a:pPr>
            <a:r>
              <a:rPr lang="en-US" b="0" i="0" u="none" strike="noStrike" cap="none" dirty="0">
                <a:solidFill>
                  <a:schemeClr val="tx1">
                    <a:lumMod val="75000"/>
                    <a:lumOff val="25000"/>
                  </a:schemeClr>
                </a:solidFill>
                <a:sym typeface="Arial"/>
              </a:rPr>
              <a:t>Given the data available, can we expect housing prices to increase or decrease in the coming years?</a:t>
            </a:r>
          </a:p>
          <a:p>
            <a:pPr marL="0" marR="0" lvl="0" indent="0">
              <a:spcBef>
                <a:spcPts val="1000"/>
              </a:spcBef>
              <a:buClr>
                <a:schemeClr val="accent1"/>
              </a:buClr>
              <a:buSzPct val="80000"/>
              <a:buFont typeface="Wingdings 3" charset="2"/>
              <a:buChar char=""/>
            </a:pPr>
            <a:r>
              <a:rPr lang="en-US" b="0" i="0" u="none" strike="noStrike" cap="none" dirty="0">
                <a:solidFill>
                  <a:schemeClr val="tx1">
                    <a:lumMod val="75000"/>
                    <a:lumOff val="25000"/>
                  </a:schemeClr>
                </a:solidFill>
                <a:sym typeface="Arial"/>
              </a:rPr>
              <a:t>For a given Zip code, which other zip codes have similar housing and demographic data?</a:t>
            </a:r>
          </a:p>
          <a:p>
            <a:pPr marL="0" marR="0" lvl="0" indent="0">
              <a:spcBef>
                <a:spcPts val="1000"/>
              </a:spcBef>
              <a:buClr>
                <a:schemeClr val="accent1"/>
              </a:buClr>
              <a:buSzPct val="80000"/>
              <a:buFont typeface="Wingdings 3" charset="2"/>
              <a:buChar char=""/>
            </a:pPr>
            <a:r>
              <a:rPr lang="en-US" b="0" i="0" u="none" strike="noStrike" cap="none" dirty="0">
                <a:solidFill>
                  <a:schemeClr val="tx1">
                    <a:lumMod val="75000"/>
                    <a:lumOff val="25000"/>
                  </a:schemeClr>
                </a:solidFill>
                <a:sym typeface="Arial"/>
              </a:rPr>
              <a:t>For a given Zip codes, what pertinent information should be understood by someone looking to move to the area?</a:t>
            </a:r>
          </a:p>
          <a:p>
            <a:pPr marL="0" marR="0" lvl="0" indent="0">
              <a:spcBef>
                <a:spcPts val="1000"/>
              </a:spcBef>
              <a:buClr>
                <a:schemeClr val="accent1"/>
              </a:buClr>
              <a:buSzPct val="80000"/>
              <a:buFont typeface="Wingdings 3" charset="2"/>
              <a:buChar char=""/>
            </a:pPr>
            <a:endParaRPr lang="en-US" b="0" i="0" u="none" strike="noStrike" cap="none" dirty="0">
              <a:solidFill>
                <a:schemeClr val="tx1">
                  <a:lumMod val="75000"/>
                  <a:lumOff val="25000"/>
                </a:schemeClr>
              </a:solidFill>
              <a:sym typeface="Arial"/>
            </a:endParaRPr>
          </a:p>
        </p:txBody>
      </p:sp>
      <p:pic>
        <p:nvPicPr>
          <p:cNvPr id="47" name="Picture 46" descr="Graph">
            <a:extLst>
              <a:ext uri="{FF2B5EF4-FFF2-40B4-BE49-F238E27FC236}">
                <a16:creationId xmlns:a16="http://schemas.microsoft.com/office/drawing/2014/main" id="{46B1B31A-CE25-9233-D434-41F2B1D8DFF2}"/>
              </a:ext>
            </a:extLst>
          </p:cNvPr>
          <p:cNvPicPr>
            <a:picLocks noChangeAspect="1"/>
          </p:cNvPicPr>
          <p:nvPr/>
        </p:nvPicPr>
        <p:blipFill rotWithShape="1">
          <a:blip r:embed="rId2"/>
          <a:srcRect l="19784" r="3105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3352742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A91633-2041-55D2-2EFD-772F9518B87B}"/>
              </a:ext>
            </a:extLst>
          </p:cNvPr>
          <p:cNvSpPr>
            <a:spLocks noGrp="1"/>
          </p:cNvSpPr>
          <p:nvPr>
            <p:ph type="title"/>
          </p:nvPr>
        </p:nvSpPr>
        <p:spPr>
          <a:xfrm>
            <a:off x="5536733" y="609600"/>
            <a:ext cx="4639233" cy="1320800"/>
          </a:xfrm>
        </p:spPr>
        <p:txBody>
          <a:bodyPr vert="horz" lIns="91440" tIns="45720" rIns="91440" bIns="45720" rtlCol="0" anchor="t">
            <a:normAutofit/>
          </a:bodyPr>
          <a:lstStyle/>
          <a:p>
            <a:pPr>
              <a:lnSpc>
                <a:spcPct val="90000"/>
              </a:lnSpc>
            </a:pPr>
            <a:r>
              <a:rPr lang="en-US" sz="3100" dirty="0"/>
              <a:t>DATA EXPLORATION _ ETL</a:t>
            </a:r>
          </a:p>
        </p:txBody>
      </p:sp>
      <p:sp>
        <p:nvSpPr>
          <p:cNvPr id="6" name="TextBox 5">
            <a:extLst>
              <a:ext uri="{FF2B5EF4-FFF2-40B4-BE49-F238E27FC236}">
                <a16:creationId xmlns:a16="http://schemas.microsoft.com/office/drawing/2014/main" id="{40817C8A-991F-A4CB-DFE3-3CEB452B8E06}"/>
              </a:ext>
            </a:extLst>
          </p:cNvPr>
          <p:cNvSpPr txBox="1"/>
          <p:nvPr/>
        </p:nvSpPr>
        <p:spPr>
          <a:xfrm>
            <a:off x="5209563" y="2160589"/>
            <a:ext cx="4064439" cy="3880773"/>
          </a:xfrm>
          <a:prstGeom prst="rect">
            <a:avLst/>
          </a:prstGeom>
        </p:spPr>
        <p:txBody>
          <a:bodyPr vert="horz" lIns="91440" tIns="45720" rIns="91440" bIns="45720" rtlCol="0">
            <a:normAutofit/>
          </a:bodyPr>
          <a:lstStyle/>
          <a:p>
            <a:pPr marL="342900" indent="-342900">
              <a:lnSpc>
                <a:spcPct val="90000"/>
              </a:lnSpc>
              <a:spcBef>
                <a:spcPts val="1000"/>
              </a:spcBef>
              <a:buClr>
                <a:schemeClr val="accent1"/>
              </a:buClr>
              <a:buSzPct val="80000"/>
              <a:buFont typeface="Wingdings 3" charset="2"/>
              <a:buChar char=""/>
            </a:pPr>
            <a:endParaRPr lang="en-US" sz="130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Extract:</a:t>
            </a:r>
          </a:p>
          <a:p>
            <a:pPr marL="0" marR="0" lvl="1">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 </a:t>
            </a:r>
            <a:r>
              <a:rPr lang="en-US" sz="1300" b="0" i="0" u="none" strike="noStrike" cap="none">
                <a:solidFill>
                  <a:schemeClr val="tx1">
                    <a:lumMod val="75000"/>
                    <a:lumOff val="25000"/>
                  </a:schemeClr>
                </a:solidFill>
                <a:sym typeface="Twentieth Century"/>
              </a:rPr>
              <a:t>Extract clean data from multiple confirmed sources, </a:t>
            </a:r>
            <a:r>
              <a:rPr lang="en-US" sz="1300">
                <a:solidFill>
                  <a:schemeClr val="tx1">
                    <a:lumMod val="75000"/>
                    <a:lumOff val="25000"/>
                  </a:schemeClr>
                </a:solidFill>
                <a:sym typeface="Twentieth Century"/>
              </a:rPr>
              <a:t>ensuring it has all necessary information and limited null values</a:t>
            </a:r>
            <a:endParaRPr lang="en-US" sz="1300" b="0" i="0" u="none" strike="noStrike" cap="none">
              <a:solidFill>
                <a:schemeClr val="tx1">
                  <a:lumMod val="75000"/>
                  <a:lumOff val="25000"/>
                </a:schemeClr>
              </a:solidFill>
              <a:sym typeface="Arial"/>
            </a:endParaRPr>
          </a:p>
          <a:p>
            <a:pPr>
              <a:lnSpc>
                <a:spcPct val="90000"/>
              </a:lnSpc>
              <a:spcBef>
                <a:spcPts val="1000"/>
              </a:spcBef>
              <a:buClr>
                <a:schemeClr val="accent1"/>
              </a:buClr>
              <a:buSzPct val="80000"/>
              <a:buFont typeface="Wingdings 3" charset="2"/>
              <a:buChar char=""/>
            </a:pPr>
            <a:endParaRPr lang="en-US" sz="1300" b="1">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2. Transform:</a:t>
            </a:r>
          </a:p>
          <a:p>
            <a:pPr>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     </a:t>
            </a:r>
            <a:r>
              <a:rPr lang="en-US" sz="1300" b="0" i="0" u="none" strike="noStrike" cap="none">
                <a:solidFill>
                  <a:schemeClr val="tx1">
                    <a:lumMod val="75000"/>
                    <a:lumOff val="25000"/>
                  </a:schemeClr>
                </a:solidFill>
                <a:sym typeface="Twentieth Century"/>
              </a:rPr>
              <a:t>Transform data, removing null values and unnecessary columns, joining datasets, creating separate data frames, and creating look-up tables </a:t>
            </a:r>
            <a:endParaRPr lang="en-US" sz="1300" b="0" i="0" u="none" strike="noStrike" cap="none">
              <a:solidFill>
                <a:schemeClr val="tx1">
                  <a:lumMod val="75000"/>
                  <a:lumOff val="25000"/>
                </a:schemeClr>
              </a:solidFill>
              <a:sym typeface="Arial"/>
            </a:endParaRPr>
          </a:p>
          <a:p>
            <a:pPr>
              <a:lnSpc>
                <a:spcPct val="90000"/>
              </a:lnSpc>
              <a:spcBef>
                <a:spcPts val="1000"/>
              </a:spcBef>
              <a:buClr>
                <a:schemeClr val="accent1"/>
              </a:buClr>
              <a:buSzPct val="80000"/>
              <a:buFont typeface="Wingdings 3" charset="2"/>
              <a:buChar char=""/>
            </a:pPr>
            <a:endParaRPr lang="en-US" sz="1300" b="1">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3. Load:</a:t>
            </a:r>
          </a:p>
          <a:p>
            <a:pPr marL="0" marR="0" lvl="1">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   </a:t>
            </a:r>
            <a:r>
              <a:rPr lang="en-US" sz="1300" b="0" i="0" u="none" strike="noStrike" cap="none">
                <a:solidFill>
                  <a:schemeClr val="tx1">
                    <a:lumMod val="75000"/>
                    <a:lumOff val="25000"/>
                  </a:schemeClr>
                </a:solidFill>
                <a:sym typeface="Twentieth Century"/>
              </a:rPr>
              <a:t>Load the data by writing it into Postgres using the confirmed look-up tables</a:t>
            </a:r>
            <a:r>
              <a:rPr lang="en-US" sz="1300">
                <a:solidFill>
                  <a:schemeClr val="tx1">
                    <a:lumMod val="75000"/>
                    <a:lumOff val="25000"/>
                  </a:schemeClr>
                </a:solidFill>
                <a:sym typeface="Twentieth Century"/>
              </a:rPr>
              <a:t> to allow multiple users to access </a:t>
            </a:r>
            <a:endParaRPr lang="en-US" sz="1300" b="0" i="0" u="none" strike="noStrike" cap="none">
              <a:solidFill>
                <a:schemeClr val="tx1">
                  <a:lumMod val="75000"/>
                  <a:lumOff val="25000"/>
                </a:schemeClr>
              </a:solidFill>
              <a:sym typeface="Arial"/>
            </a:endParaRPr>
          </a:p>
          <a:p>
            <a:pPr>
              <a:lnSpc>
                <a:spcPct val="90000"/>
              </a:lnSpc>
              <a:spcBef>
                <a:spcPts val="1000"/>
              </a:spcBef>
              <a:buClr>
                <a:schemeClr val="accent1"/>
              </a:buClr>
              <a:buSzPct val="80000"/>
              <a:buFont typeface="Wingdings 3" charset="2"/>
              <a:buChar char=""/>
            </a:pPr>
            <a:endParaRPr lang="en-US" sz="130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endParaRPr lang="en-US" sz="130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300">
              <a:solidFill>
                <a:schemeClr val="tx1">
                  <a:lumMod val="75000"/>
                  <a:lumOff val="25000"/>
                </a:schemeClr>
              </a:solidFill>
            </a:endParaRPr>
          </a:p>
        </p:txBody>
      </p:sp>
      <p:pic>
        <p:nvPicPr>
          <p:cNvPr id="40" name="Picture 39" descr="101010 data lines to infinity">
            <a:extLst>
              <a:ext uri="{FF2B5EF4-FFF2-40B4-BE49-F238E27FC236}">
                <a16:creationId xmlns:a16="http://schemas.microsoft.com/office/drawing/2014/main" id="{F5E11C22-1106-6E9A-2DAE-A18B0521B393}"/>
              </a:ext>
            </a:extLst>
          </p:cNvPr>
          <p:cNvPicPr>
            <a:picLocks noChangeAspect="1"/>
          </p:cNvPicPr>
          <p:nvPr/>
        </p:nvPicPr>
        <p:blipFill rotWithShape="1">
          <a:blip r:embed="rId2"/>
          <a:srcRect l="26321" r="22743"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15250901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s and plots layered on a blue digital screen">
            <a:extLst>
              <a:ext uri="{FF2B5EF4-FFF2-40B4-BE49-F238E27FC236}">
                <a16:creationId xmlns:a16="http://schemas.microsoft.com/office/drawing/2014/main" id="{765FAEE1-268C-B3C7-CA26-694DF1369EC8}"/>
              </a:ext>
            </a:extLst>
          </p:cNvPr>
          <p:cNvPicPr>
            <a:picLocks noChangeAspect="1"/>
          </p:cNvPicPr>
          <p:nvPr/>
        </p:nvPicPr>
        <p:blipFill rotWithShape="1">
          <a:blip r:embed="rId2"/>
          <a:srcRect l="5049" r="8313"/>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B25946B0-EEEA-EE34-AB61-F56F0E6122F1}"/>
              </a:ext>
            </a:extLst>
          </p:cNvPr>
          <p:cNvSpPr>
            <a:spLocks noGrp="1"/>
          </p:cNvSpPr>
          <p:nvPr>
            <p:ph type="title"/>
          </p:nvPr>
        </p:nvSpPr>
        <p:spPr>
          <a:xfrm>
            <a:off x="677333" y="609600"/>
            <a:ext cx="3851123" cy="1320800"/>
          </a:xfrm>
        </p:spPr>
        <p:txBody>
          <a:bodyPr>
            <a:normAutofit/>
          </a:bodyPr>
          <a:lstStyle/>
          <a:p>
            <a:r>
              <a:rPr lang="en-US" sz="2800" dirty="0"/>
              <a:t>PRELIMINARY ANALYSIS</a:t>
            </a:r>
            <a:endParaRPr lang="en-CA" sz="2800" dirty="0"/>
          </a:p>
        </p:txBody>
      </p:sp>
      <p:sp>
        <p:nvSpPr>
          <p:cNvPr id="20" name="Content Placeholder 19">
            <a:extLst>
              <a:ext uri="{FF2B5EF4-FFF2-40B4-BE49-F238E27FC236}">
                <a16:creationId xmlns:a16="http://schemas.microsoft.com/office/drawing/2014/main" id="{08791007-D319-02B7-214B-40648639B613}"/>
              </a:ext>
            </a:extLst>
          </p:cNvPr>
          <p:cNvSpPr>
            <a:spLocks noGrp="1"/>
          </p:cNvSpPr>
          <p:nvPr>
            <p:ph idx="1"/>
          </p:nvPr>
        </p:nvSpPr>
        <p:spPr/>
        <p:txBody>
          <a:bodyPr/>
          <a:lstStyle/>
          <a:p>
            <a:endParaRPr lang="en-CA" dirty="0"/>
          </a:p>
        </p:txBody>
      </p:sp>
      <p:pic>
        <p:nvPicPr>
          <p:cNvPr id="8" name="Picture 7" descr="A graph with a line going up&#10;&#10;Description automatically generated">
            <a:extLst>
              <a:ext uri="{FF2B5EF4-FFF2-40B4-BE49-F238E27FC236}">
                <a16:creationId xmlns:a16="http://schemas.microsoft.com/office/drawing/2014/main" id="{060FDD6D-93B9-E431-C26E-564CD076F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544" y="4366295"/>
            <a:ext cx="4763559" cy="2310288"/>
          </a:xfrm>
          <a:prstGeom prst="rect">
            <a:avLst/>
          </a:prstGeom>
        </p:spPr>
      </p:pic>
      <p:sp>
        <p:nvSpPr>
          <p:cNvPr id="12" name="TextBox 11">
            <a:extLst>
              <a:ext uri="{FF2B5EF4-FFF2-40B4-BE49-F238E27FC236}">
                <a16:creationId xmlns:a16="http://schemas.microsoft.com/office/drawing/2014/main" id="{B638706D-B4C8-B14C-D517-A38C63326BA4}"/>
              </a:ext>
            </a:extLst>
          </p:cNvPr>
          <p:cNvSpPr txBox="1"/>
          <p:nvPr/>
        </p:nvSpPr>
        <p:spPr>
          <a:xfrm>
            <a:off x="433649" y="1680171"/>
            <a:ext cx="4419743" cy="923330"/>
          </a:xfrm>
          <a:prstGeom prst="rect">
            <a:avLst/>
          </a:prstGeom>
          <a:noFill/>
        </p:spPr>
        <p:txBody>
          <a:bodyPr wrap="square">
            <a:spAutoFit/>
          </a:bodyPr>
          <a:lstStyle/>
          <a:p>
            <a:r>
              <a:rPr lang="en-US" sz="1800" dirty="0">
                <a:solidFill>
                  <a:srgbClr val="24292E"/>
                </a:solidFill>
                <a:highlight>
                  <a:srgbClr val="FFFFFF"/>
                </a:highlight>
                <a:latin typeface="Arial"/>
                <a:ea typeface="Arial"/>
                <a:cs typeface="Arial"/>
                <a:sym typeface="Arial"/>
              </a:rPr>
              <a:t>Looking at two zip code, 75001.0 and 75010.0, we found that housing prices have increased over the years</a:t>
            </a:r>
            <a:endParaRPr lang="en-CA" dirty="0"/>
          </a:p>
        </p:txBody>
      </p:sp>
      <p:sp>
        <p:nvSpPr>
          <p:cNvPr id="16" name="TextBox 15">
            <a:extLst>
              <a:ext uri="{FF2B5EF4-FFF2-40B4-BE49-F238E27FC236}">
                <a16:creationId xmlns:a16="http://schemas.microsoft.com/office/drawing/2014/main" id="{79E2EFCB-9B50-33D5-A15E-99D2794E90B0}"/>
              </a:ext>
            </a:extLst>
          </p:cNvPr>
          <p:cNvSpPr txBox="1"/>
          <p:nvPr/>
        </p:nvSpPr>
        <p:spPr>
          <a:xfrm>
            <a:off x="151316" y="3199548"/>
            <a:ext cx="4419743" cy="1339469"/>
          </a:xfrm>
          <a:prstGeom prst="rect">
            <a:avLst/>
          </a:prstGeom>
          <a:noFill/>
        </p:spPr>
        <p:txBody>
          <a:bodyPr wrap="square">
            <a:spAutoFit/>
          </a:bodyPr>
          <a:lstStyle/>
          <a:p>
            <a:pPr marL="127000" lvl="0" algn="l" rtl="0">
              <a:lnSpc>
                <a:spcPct val="115000"/>
              </a:lnSpc>
              <a:spcBef>
                <a:spcPts val="0"/>
              </a:spcBef>
              <a:spcAft>
                <a:spcPts val="0"/>
              </a:spcAft>
              <a:buClr>
                <a:srgbClr val="24292E"/>
              </a:buClr>
              <a:buSzPts val="1600"/>
            </a:pPr>
            <a:r>
              <a:rPr lang="en-US" sz="1800" b="1" dirty="0">
                <a:solidFill>
                  <a:srgbClr val="24292E"/>
                </a:solidFill>
                <a:highlight>
                  <a:srgbClr val="FFFFFF"/>
                </a:highlight>
                <a:latin typeface="Arial"/>
                <a:ea typeface="Arial"/>
                <a:cs typeface="Arial"/>
                <a:sym typeface="Arial"/>
              </a:rPr>
              <a:t>Preliminary Conclusion:</a:t>
            </a:r>
            <a:r>
              <a:rPr lang="en-US" sz="1800" dirty="0">
                <a:solidFill>
                  <a:srgbClr val="24292E"/>
                </a:solidFill>
                <a:highlight>
                  <a:srgbClr val="FFFFFF"/>
                </a:highlight>
                <a:latin typeface="Arial"/>
                <a:ea typeface="Arial"/>
                <a:cs typeface="Arial"/>
                <a:sym typeface="Arial"/>
              </a:rPr>
              <a:t> Given the data for these two Zip code, it is possible housing markets may keep increasing within the next few </a:t>
            </a:r>
            <a:r>
              <a:rPr lang="en-US" dirty="0">
                <a:solidFill>
                  <a:srgbClr val="24292E"/>
                </a:solidFill>
                <a:highlight>
                  <a:srgbClr val="FFFFFF"/>
                </a:highlight>
                <a:latin typeface="Arial"/>
                <a:ea typeface="Arial"/>
                <a:cs typeface="Arial"/>
                <a:sym typeface="Arial"/>
              </a:rPr>
              <a:t>years</a:t>
            </a:r>
            <a:r>
              <a:rPr lang="en-US" sz="1800" dirty="0">
                <a:solidFill>
                  <a:srgbClr val="24292E"/>
                </a:solidFill>
                <a:highlight>
                  <a:srgbClr val="FFFFFF"/>
                </a:highlight>
                <a:latin typeface="Arial"/>
                <a:ea typeface="Arial"/>
                <a:cs typeface="Arial"/>
                <a:sym typeface="Arial"/>
              </a:rPr>
              <a:t>.</a:t>
            </a:r>
          </a:p>
        </p:txBody>
      </p:sp>
    </p:spTree>
    <p:extLst>
      <p:ext uri="{BB962C8B-B14F-4D97-AF65-F5344CB8AC3E}">
        <p14:creationId xmlns:p14="http://schemas.microsoft.com/office/powerpoint/2010/main" val="3780141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2E8CA26A-64AC-62F5-71B8-58328F4F9E71}"/>
              </a:ext>
            </a:extLst>
          </p:cNvPr>
          <p:cNvPicPr>
            <a:picLocks noChangeAspect="1"/>
          </p:cNvPicPr>
          <p:nvPr/>
        </p:nvPicPr>
        <p:blipFill rotWithShape="1">
          <a:blip r:embed="rId2"/>
          <a:srcRect r="2289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412F65A6-8F59-2525-2BF0-5549501509A4}"/>
              </a:ext>
            </a:extLst>
          </p:cNvPr>
          <p:cNvSpPr>
            <a:spLocks noGrp="1"/>
          </p:cNvSpPr>
          <p:nvPr>
            <p:ph type="title"/>
          </p:nvPr>
        </p:nvSpPr>
        <p:spPr>
          <a:xfrm>
            <a:off x="677333" y="609600"/>
            <a:ext cx="3851123" cy="1320800"/>
          </a:xfrm>
        </p:spPr>
        <p:txBody>
          <a:bodyPr>
            <a:normAutofit/>
          </a:bodyPr>
          <a:lstStyle/>
          <a:p>
            <a:r>
              <a:rPr lang="en-US" dirty="0"/>
              <a:t>DATA AND SOURCES</a:t>
            </a:r>
            <a:endParaRPr lang="en-CA" dirty="0"/>
          </a:p>
        </p:txBody>
      </p:sp>
      <p:sp>
        <p:nvSpPr>
          <p:cNvPr id="3" name="Content Placeholder 2">
            <a:extLst>
              <a:ext uri="{FF2B5EF4-FFF2-40B4-BE49-F238E27FC236}">
                <a16:creationId xmlns:a16="http://schemas.microsoft.com/office/drawing/2014/main" id="{5729E98B-9E91-F563-0FF4-B4D3BB7A213D}"/>
              </a:ext>
            </a:extLst>
          </p:cNvPr>
          <p:cNvSpPr>
            <a:spLocks noGrp="1"/>
          </p:cNvSpPr>
          <p:nvPr>
            <p:ph idx="1"/>
          </p:nvPr>
        </p:nvSpPr>
        <p:spPr>
          <a:xfrm>
            <a:off x="677334" y="2160589"/>
            <a:ext cx="3851122" cy="3880773"/>
          </a:xfrm>
        </p:spPr>
        <p:txBody>
          <a:bodyPr>
            <a:normAutofit/>
          </a:bodyPr>
          <a:lstStyle/>
          <a:p>
            <a:pPr marL="0" lvl="0" indent="0" algn="l" rtl="0">
              <a:lnSpc>
                <a:spcPct val="120000"/>
              </a:lnSpc>
              <a:spcBef>
                <a:spcPts val="0"/>
              </a:spcBef>
              <a:spcAft>
                <a:spcPts val="0"/>
              </a:spcAft>
              <a:buClr>
                <a:schemeClr val="dk1"/>
              </a:buClr>
              <a:buSzPts val="1300"/>
              <a:buNone/>
            </a:pPr>
            <a:r>
              <a:rPr lang="en-US" u="sng" dirty="0">
                <a:solidFill>
                  <a:schemeClr val="hlink"/>
                </a:solidFill>
                <a:hlinkClick r:id="rId3"/>
              </a:rPr>
              <a:t>Kaggle/Zillow</a:t>
            </a:r>
            <a:r>
              <a:rPr lang="en-US" dirty="0"/>
              <a:t> - Zillow US House Price Data </a:t>
            </a:r>
          </a:p>
          <a:p>
            <a:pPr marL="0" lvl="0" indent="0" algn="l" rtl="0">
              <a:lnSpc>
                <a:spcPct val="120000"/>
              </a:lnSpc>
              <a:spcBef>
                <a:spcPts val="2133"/>
              </a:spcBef>
              <a:spcAft>
                <a:spcPts val="0"/>
              </a:spcAft>
              <a:buClr>
                <a:schemeClr val="dk1"/>
              </a:buClr>
              <a:buSzPts val="1300"/>
              <a:buNone/>
            </a:pPr>
            <a:r>
              <a:rPr lang="en-US" u="sng" dirty="0">
                <a:solidFill>
                  <a:schemeClr val="hlink"/>
                </a:solidFill>
                <a:hlinkClick r:id="rId4"/>
              </a:rPr>
              <a:t>Census</a:t>
            </a:r>
            <a:r>
              <a:rPr lang="en-US" dirty="0"/>
              <a:t> - US City and Town Population Totals: 2015-2023</a:t>
            </a:r>
          </a:p>
          <a:p>
            <a:pPr marL="0" lvl="0" indent="0" algn="l" rtl="0">
              <a:lnSpc>
                <a:spcPct val="120000"/>
              </a:lnSpc>
              <a:spcBef>
                <a:spcPts val="2133"/>
              </a:spcBef>
              <a:spcAft>
                <a:spcPts val="0"/>
              </a:spcAft>
              <a:buClr>
                <a:schemeClr val="dk1"/>
              </a:buClr>
              <a:buSzPts val="1300"/>
              <a:buNone/>
            </a:pPr>
            <a:r>
              <a:rPr lang="en-US" u="sng" dirty="0">
                <a:solidFill>
                  <a:schemeClr val="hlink"/>
                </a:solidFill>
                <a:hlinkClick r:id="rId5"/>
              </a:rPr>
              <a:t>Kaggle/</a:t>
            </a:r>
            <a:r>
              <a:rPr lang="en-US" u="sng" dirty="0" err="1">
                <a:solidFill>
                  <a:schemeClr val="hlink"/>
                </a:solidFill>
                <a:hlinkClick r:id="rId5"/>
              </a:rPr>
              <a:t>MoveHub</a:t>
            </a:r>
            <a:r>
              <a:rPr lang="en-US" dirty="0"/>
              <a:t> - </a:t>
            </a:r>
            <a:r>
              <a:rPr lang="en-US" dirty="0" err="1"/>
              <a:t>MoveHub</a:t>
            </a:r>
            <a:r>
              <a:rPr lang="en-US" dirty="0"/>
              <a:t> City Rankings</a:t>
            </a:r>
          </a:p>
          <a:p>
            <a:endParaRPr lang="en-CA" dirty="0"/>
          </a:p>
        </p:txBody>
      </p:sp>
    </p:spTree>
    <p:extLst>
      <p:ext uri="{BB962C8B-B14F-4D97-AF65-F5344CB8AC3E}">
        <p14:creationId xmlns:p14="http://schemas.microsoft.com/office/powerpoint/2010/main" val="25965419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1356</TotalTime>
  <Words>1439</Words>
  <Application>Microsoft Office PowerPoint</Application>
  <PresentationFormat>Widescreen</PresentationFormat>
  <Paragraphs>118</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Courier New</vt:lpstr>
      <vt:lpstr>Helvetica Neue</vt:lpstr>
      <vt:lpstr>Söhne</vt:lpstr>
      <vt:lpstr>Trebuchet MS</vt:lpstr>
      <vt:lpstr>Twentieth Century</vt:lpstr>
      <vt:lpstr>Wingdings 3</vt:lpstr>
      <vt:lpstr>Facet</vt:lpstr>
      <vt:lpstr>UNIVERSITY OF TORONTO DATA ANALYTICS BOOTCAMP</vt:lpstr>
      <vt:lpstr>EXECUTIVE SUMMARY</vt:lpstr>
      <vt:lpstr>Presentation  Sections: </vt:lpstr>
      <vt:lpstr>TEAM MEMBER &amp; ROLES</vt:lpstr>
      <vt:lpstr>TECHNOLOGY WE USED </vt:lpstr>
      <vt:lpstr>SOURCING THE DATA </vt:lpstr>
      <vt:lpstr>DATA EXPLORATION _ ETL</vt:lpstr>
      <vt:lpstr>PRELIMINARY ANALYSIS</vt:lpstr>
      <vt:lpstr>DATA AND SOURCES</vt:lpstr>
      <vt:lpstr>DATABASE</vt:lpstr>
      <vt:lpstr>DATABASE PROCESS</vt:lpstr>
      <vt:lpstr>MACHINE LEARNING</vt:lpstr>
      <vt:lpstr>PRELIMINARY DATA PREPROCESSING</vt:lpstr>
      <vt:lpstr>PRELIMINARY FEATURE ENGINEERING &amp; SELECTION </vt:lpstr>
      <vt:lpstr>Features</vt:lpstr>
      <vt:lpstr>MODEL </vt:lpstr>
      <vt:lpstr>MODEL CHOICE</vt:lpstr>
      <vt:lpstr>LINEAR REGRESSION </vt:lpstr>
      <vt:lpstr>CONCLUSION FOR LINEAR REGRESSION</vt:lpstr>
      <vt:lpstr>DASHBOARD</vt:lpstr>
      <vt:lpstr>DASHBOARD DESIGN</vt:lpstr>
      <vt:lpstr>DASHBOARD DESIGN</vt:lpstr>
      <vt:lpstr>DASHBOARD ELEMENTS</vt:lpstr>
      <vt:lpstr>INTERACTIVE DASHBOARD</vt:lpstr>
      <vt:lpstr>CONCLUSION</vt:lpstr>
      <vt:lpstr>Analysis Results</vt:lpstr>
      <vt:lpstr>Recommendation for Future Analysis </vt:lpstr>
      <vt:lpstr>Finally </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Gurpal Gill</dc:creator>
  <cp:lastModifiedBy>Clarajean Lugenge</cp:lastModifiedBy>
  <cp:revision>19</cp:revision>
  <dcterms:created xsi:type="dcterms:W3CDTF">2023-11-18T14:08:21Z</dcterms:created>
  <dcterms:modified xsi:type="dcterms:W3CDTF">2023-11-23T23:30:58Z</dcterms:modified>
</cp:coreProperties>
</file>